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80" r:id="rId3"/>
    <p:sldId id="265" r:id="rId4"/>
    <p:sldId id="266" r:id="rId5"/>
    <p:sldId id="288" r:id="rId6"/>
    <p:sldId id="260" r:id="rId7"/>
    <p:sldId id="287" r:id="rId8"/>
    <p:sldId id="268" r:id="rId9"/>
    <p:sldId id="261" r:id="rId10"/>
    <p:sldId id="263" r:id="rId11"/>
    <p:sldId id="269" r:id="rId12"/>
    <p:sldId id="274" r:id="rId13"/>
    <p:sldId id="271" r:id="rId14"/>
    <p:sldId id="270" r:id="rId15"/>
    <p:sldId id="277" r:id="rId16"/>
    <p:sldId id="276" r:id="rId17"/>
    <p:sldId id="286" r:id="rId18"/>
    <p:sldId id="285" r:id="rId19"/>
    <p:sldId id="281" r:id="rId20"/>
    <p:sldId id="289" r:id="rId21"/>
    <p:sldId id="283" r:id="rId22"/>
    <p:sldId id="284" r:id="rId23"/>
    <p:sldId id="294" r:id="rId24"/>
    <p:sldId id="291" r:id="rId25"/>
    <p:sldId id="259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143" userDrawn="1">
          <p15:clr>
            <a:srgbClr val="A4A3A4"/>
          </p15:clr>
        </p15:guide>
        <p15:guide id="4" orient="horz" pos="935" userDrawn="1">
          <p15:clr>
            <a:srgbClr val="A4A3A4"/>
          </p15:clr>
        </p15:guide>
        <p15:guide id="7" orient="horz" pos="2160" userDrawn="1">
          <p15:clr>
            <a:srgbClr val="A4A3A4"/>
          </p15:clr>
        </p15:guide>
        <p15:guide id="8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0DE"/>
    <a:srgbClr val="495974"/>
    <a:srgbClr val="292929"/>
    <a:srgbClr val="1E1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3"/>
  </p:normalViewPr>
  <p:slideViewPr>
    <p:cSldViewPr snapToGrid="0" snapToObjects="1">
      <p:cViewPr varScale="1">
        <p:scale>
          <a:sx n="108" d="100"/>
          <a:sy n="108" d="100"/>
        </p:scale>
        <p:origin x="736" y="192"/>
      </p:cViewPr>
      <p:guideLst>
        <p:guide pos="143"/>
        <p:guide orient="horz" pos="935"/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7F73D6-C96C-2D49-AF5A-57ADEAD0C069}" type="datetimeFigureOut">
              <a:rPr lang="ru-RU" smtClean="0"/>
              <a:t>12.12.2019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A5380-993A-094D-B1CC-171E310782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2623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34BF-065F-1141-B426-7CDE38D15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80F65-3A1E-EA48-9B84-6E5F1E73E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54A99-E73D-8446-ABA4-4DCF31DA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C6772-7867-5845-ADD9-B9E2793D1267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EA476-A8E1-3645-94EA-B20E992D8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4A5BFB-C603-3E42-BF73-A2634495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6165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CD0A2-A1B4-6743-B7A9-056AED90C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C7E44B-6A5F-6E41-804F-0CE2666F44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26589-001F-DF4A-AC4F-C8B4DAB4F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E8C609-B911-2748-B8C0-DD9ED4440601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3F383-9686-564C-881F-F164FB0EB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520EA-4F4A-0747-914B-91DC28459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177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8830E0-B986-564C-96E3-8EDA646F86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EC0A7C-C0D5-124A-8BF5-03EA3310AE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FEB2C-F1A8-CD46-B382-C6CCA4380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DF8077-4D39-C043-872B-2CC7AFD82E2A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B777FB-84EF-7244-81CA-D69E43D7D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16494-ED99-C34B-B312-E495D254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877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4B104-D472-4D47-A34F-D591F64A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35AB3-F426-0748-B6BB-2BEAB5BC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15826-6B76-7E4B-A336-248226E5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F0C07-B7E7-FB4B-AD4A-C7347F9404E2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12582-A5F7-2447-B19F-0D121069E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1D110-B7F5-2D4D-B3DC-6E12AA4F5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02945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DABF2-45FE-B74D-850A-52FE31105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7A6A2-E998-9140-9B6C-6A14D86382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6DD76-2CD0-8E4A-9DA0-D0A8FD9D9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57371-E063-CD46-AF6C-001D83BE70B0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A4033-BE1C-DE49-B4E1-F13F9579F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7042D-EB95-7049-8D5D-6A22D1F61E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4426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536B1-ACF3-E141-B0DD-D7F834F5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AAFD4-D24C-2E43-8BF1-D13F29C52F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9F7C3-CD6E-5640-9693-DFC55FAD3B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049679-5FE8-3843-99D5-BE088D62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2FFEB-B4D7-FA4D-8BC2-36EB30F2FE5C}" type="datetime1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015DD-1B3D-8F4E-A288-1DAE79D06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82F39-B910-494F-91AE-1D659EC5A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93648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BD7F9-CE41-134E-B834-2F7028962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19DC9B-AA22-0240-A3D1-08A8742715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CCDB9B-4221-F94E-BF8E-E48DD777A5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2C011D-430F-A246-B8EC-A874385B36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593B8F-88A0-9049-B521-3CC2D9D387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5D407C-CE0A-CF41-AB96-C12808F15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C8406-B77A-ED41-971B-6F1D40529CD9}" type="datetime1">
              <a:rPr lang="ru-RU" smtClean="0"/>
              <a:t>12.12.2019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F88069B-C398-5344-B8DA-4D706A08B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99D041-7C6A-C54A-9D5A-D6ACDD5A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436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D14B9-7EAB-8841-853B-FB1B4B825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E8D21F-403D-4449-9D84-40A41A35B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F6A08D-0C8F-214D-B4BE-84A1FA707F09}" type="datetime1">
              <a:rPr lang="ru-RU" smtClean="0"/>
              <a:t>12.12.2019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C079E8-F001-9743-A888-E86FE1CB3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29503-B217-8447-ADE9-A441FCF1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961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846591-BA8F-6740-A40E-3539A5AA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C90B6-67A8-1845-9730-6AF271F4CB21}" type="datetime1">
              <a:rPr lang="ru-RU" smtClean="0"/>
              <a:t>12.12.2019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2694BD-9580-A646-BFEE-CA589CE2B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AED4D-8E2A-BE41-A153-8BF2BB0E0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6387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5D2E-BBFA-404E-B184-4FD8DA19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213BE-C861-4A41-9132-204AE79C4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44DE8F-9E16-5040-AFB9-1F8E4DD95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CC396B-6AE2-2147-BBDC-F387DA0E0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954D37-6F9E-A442-9863-8B9DE7C10797}" type="datetime1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88F1EE-3591-B24E-8E62-ADB3AB6B7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F06215-CA16-4441-BE9A-569B3CA49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7357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DAC3B-CA57-644D-9B67-ECF0A1FA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D9D91C-6BCF-994B-968F-E36C46985A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EBB58A-C8A0-0148-A619-0C8467B4B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E852D0-B5DE-5747-9D1D-FA7F7F222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13DD-EE32-AC49-9962-F6A3E89FCDDC}" type="datetime1">
              <a:rPr lang="ru-RU" smtClean="0"/>
              <a:t>12.12.2019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38A96-B376-7949-BFB4-6351109E2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618D6A-C40F-6B4C-8F04-F465D136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101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656272-DD82-8E40-B1B4-098C76488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DCD7B-EF24-2D46-AE5A-4678165C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8BBCC1-F697-784E-B935-E1D719ACD4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B7646-F469-1742-81C0-A5D79FDA07C9}" type="datetime1">
              <a:rPr lang="ru-RU" smtClean="0"/>
              <a:t>12.12.2019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AD0FAD-9FF6-2F49-B77E-DD0A395BA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55B61-33E4-1B43-9900-9C4DE1D0A1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0D4597-A89C-0343-AD09-37298E65E4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462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A7A51-FA99-D94A-8D19-4CA9D00F4C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Fault injection framework for TensorFlow 2 </a:t>
            </a:r>
            <a:br>
              <a:rPr lang="en-GB" dirty="0"/>
            </a:br>
            <a:endParaRPr lang="ru-RU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883D70-BFE0-294C-8FDC-C1F5204202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644" y="3602038"/>
            <a:ext cx="10806546" cy="1655762"/>
          </a:xfrm>
        </p:spPr>
        <p:txBody>
          <a:bodyPr>
            <a:normAutofit/>
          </a:bodyPr>
          <a:lstStyle/>
          <a:p>
            <a:r>
              <a:rPr lang="en-US" dirty="0"/>
              <a:t>Port fault injection framework from </a:t>
            </a:r>
            <a:r>
              <a:rPr lang="en-US" dirty="0" err="1"/>
              <a:t>Tensorflow</a:t>
            </a:r>
            <a:r>
              <a:rPr lang="en-US" dirty="0"/>
              <a:t> 1 to </a:t>
            </a:r>
            <a:r>
              <a:rPr lang="en-US" dirty="0" err="1"/>
              <a:t>Tensorflow</a:t>
            </a:r>
            <a:r>
              <a:rPr lang="en-US" dirty="0"/>
              <a:t> 2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8CF76D-2287-5641-BFCA-2EF8EC46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</a:t>
            </a:fld>
            <a:r>
              <a:rPr lang="en-US" dirty="0"/>
              <a:t>/25</a:t>
            </a:r>
          </a:p>
        </p:txBody>
      </p:sp>
    </p:spTree>
    <p:extLst>
      <p:ext uri="{BB962C8B-B14F-4D97-AF65-F5344CB8AC3E}">
        <p14:creationId xmlns:p14="http://schemas.microsoft.com/office/powerpoint/2010/main" val="414469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C43D-7472-4440-89F8-3B45DE1B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NN</a:t>
            </a:r>
            <a:endParaRPr lang="ru-RU" dirty="0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1DE25C25-C196-1D48-A36B-D32E819B49D9}"/>
              </a:ext>
            </a:extLst>
          </p:cNvPr>
          <p:cNvSpPr/>
          <p:nvPr/>
        </p:nvSpPr>
        <p:spPr>
          <a:xfrm>
            <a:off x="2190525" y="2449286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18900875-66F9-4243-93DC-FEFEB720D930}"/>
              </a:ext>
            </a:extLst>
          </p:cNvPr>
          <p:cNvSpPr/>
          <p:nvPr/>
        </p:nvSpPr>
        <p:spPr>
          <a:xfrm>
            <a:off x="5341940" y="2449286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C6688506-5D2B-DB41-9F47-50511BA1464E}"/>
              </a:ext>
            </a:extLst>
          </p:cNvPr>
          <p:cNvSpPr/>
          <p:nvPr/>
        </p:nvSpPr>
        <p:spPr>
          <a:xfrm>
            <a:off x="8550455" y="2449286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4E381112-253E-F244-8D1F-40411DE0A3AA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10039633" y="3348842"/>
            <a:ext cx="936172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66093D-14F2-354A-99EA-5DAD31365BB9}"/>
              </a:ext>
            </a:extLst>
          </p:cNvPr>
          <p:cNvCxnSpPr>
            <a:cxnSpLocks/>
          </p:cNvCxnSpPr>
          <p:nvPr/>
        </p:nvCxnSpPr>
        <p:spPr>
          <a:xfrm>
            <a:off x="1349603" y="3352800"/>
            <a:ext cx="1338943" cy="0"/>
          </a:xfrm>
          <a:prstGeom prst="straightConnector1">
            <a:avLst/>
          </a:prstGeom>
          <a:ln w="4445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Folded Corner 47">
            <a:extLst>
              <a:ext uri="{FF2B5EF4-FFF2-40B4-BE49-F238E27FC236}">
                <a16:creationId xmlns:a16="http://schemas.microsoft.com/office/drawing/2014/main" id="{A665BB22-3AC0-8746-8955-E7B791ED30D0}"/>
              </a:ext>
            </a:extLst>
          </p:cNvPr>
          <p:cNvSpPr/>
          <p:nvPr/>
        </p:nvSpPr>
        <p:spPr>
          <a:xfrm>
            <a:off x="227013" y="2690019"/>
            <a:ext cx="1249137" cy="132556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49" name="Folded Corner 48">
            <a:extLst>
              <a:ext uri="{FF2B5EF4-FFF2-40B4-BE49-F238E27FC236}">
                <a16:creationId xmlns:a16="http://schemas.microsoft.com/office/drawing/2014/main" id="{8CAEDBEE-2A12-E042-8A58-6E4C2CE39CC8}"/>
              </a:ext>
            </a:extLst>
          </p:cNvPr>
          <p:cNvSpPr/>
          <p:nvPr/>
        </p:nvSpPr>
        <p:spPr>
          <a:xfrm>
            <a:off x="2688546" y="2953498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Output1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0" name="Folded Corner 49">
            <a:extLst>
              <a:ext uri="{FF2B5EF4-FFF2-40B4-BE49-F238E27FC236}">
                <a16:creationId xmlns:a16="http://schemas.microsoft.com/office/drawing/2014/main" id="{CEF89E86-9765-A140-84F0-0060192B15E0}"/>
              </a:ext>
            </a:extLst>
          </p:cNvPr>
          <p:cNvSpPr/>
          <p:nvPr/>
        </p:nvSpPr>
        <p:spPr>
          <a:xfrm>
            <a:off x="5865839" y="2953498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Output2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1" name="Folded Corner 50">
            <a:extLst>
              <a:ext uri="{FF2B5EF4-FFF2-40B4-BE49-F238E27FC236}">
                <a16:creationId xmlns:a16="http://schemas.microsoft.com/office/drawing/2014/main" id="{D8C5F889-528C-FD4E-A84D-5520509247E4}"/>
              </a:ext>
            </a:extLst>
          </p:cNvPr>
          <p:cNvSpPr/>
          <p:nvPr/>
        </p:nvSpPr>
        <p:spPr>
          <a:xfrm>
            <a:off x="9089853" y="2953498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Output3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32978126-B665-C343-A535-F9D6C3C6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10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3DEB71D5-30F0-9745-BF54-0CC1DC1B112F}"/>
              </a:ext>
            </a:extLst>
          </p:cNvPr>
          <p:cNvSpPr/>
          <p:nvPr/>
        </p:nvSpPr>
        <p:spPr>
          <a:xfrm>
            <a:off x="4771797" y="2957456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Input2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CF8D709-6E03-1F49-871D-88A4A0D65BC0}"/>
              </a:ext>
            </a:extLst>
          </p:cNvPr>
          <p:cNvCxnSpPr>
            <a:cxnSpLocks/>
          </p:cNvCxnSpPr>
          <p:nvPr/>
        </p:nvCxnSpPr>
        <p:spPr>
          <a:xfrm>
            <a:off x="3638738" y="3352800"/>
            <a:ext cx="1208314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106E027-B4A7-1441-BC1E-27F1FE1FB68E}"/>
              </a:ext>
            </a:extLst>
          </p:cNvPr>
          <p:cNvSpPr txBox="1"/>
          <p:nvPr/>
        </p:nvSpPr>
        <p:spPr>
          <a:xfrm>
            <a:off x="2259352" y="1867188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1370BFE-19E5-1E42-AC00-8D394D831715}"/>
              </a:ext>
            </a:extLst>
          </p:cNvPr>
          <p:cNvSpPr txBox="1"/>
          <p:nvPr/>
        </p:nvSpPr>
        <p:spPr>
          <a:xfrm>
            <a:off x="5549165" y="1803611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layer</a:t>
            </a:r>
            <a:endParaRPr lang="ru-R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4E867D5-3D1A-0B43-A94D-ED7D71EB8B85}"/>
              </a:ext>
            </a:extLst>
          </p:cNvPr>
          <p:cNvSpPr txBox="1"/>
          <p:nvPr/>
        </p:nvSpPr>
        <p:spPr>
          <a:xfrm>
            <a:off x="8753869" y="1803611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layer</a:t>
            </a:r>
            <a:endParaRPr lang="ru-RU" dirty="0"/>
          </a:p>
        </p:txBody>
      </p:sp>
      <p:sp>
        <p:nvSpPr>
          <p:cNvPr id="58" name="Folded Corner 57">
            <a:extLst>
              <a:ext uri="{FF2B5EF4-FFF2-40B4-BE49-F238E27FC236}">
                <a16:creationId xmlns:a16="http://schemas.microsoft.com/office/drawing/2014/main" id="{59960AA0-4734-FD42-A576-B34511706FDC}"/>
              </a:ext>
            </a:extLst>
          </p:cNvPr>
          <p:cNvSpPr/>
          <p:nvPr/>
        </p:nvSpPr>
        <p:spPr>
          <a:xfrm>
            <a:off x="7944859" y="2953498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Input3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2556587-7468-E948-8C96-4B9B4744A320}"/>
              </a:ext>
            </a:extLst>
          </p:cNvPr>
          <p:cNvCxnSpPr>
            <a:cxnSpLocks/>
          </p:cNvCxnSpPr>
          <p:nvPr/>
        </p:nvCxnSpPr>
        <p:spPr>
          <a:xfrm>
            <a:off x="6815619" y="3348842"/>
            <a:ext cx="1208314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244D488E-8ACE-D34F-8108-3BD0061199C6}"/>
              </a:ext>
            </a:extLst>
          </p:cNvPr>
          <p:cNvSpPr/>
          <p:nvPr/>
        </p:nvSpPr>
        <p:spPr>
          <a:xfrm>
            <a:off x="241301" y="5071495"/>
            <a:ext cx="65405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Input2 = Output1;</a:t>
            </a:r>
          </a:p>
          <a:p>
            <a:r>
              <a:rPr lang="en-US" sz="2800" dirty="0"/>
              <a:t>Input3 = Output2;</a:t>
            </a:r>
          </a:p>
          <a:p>
            <a:r>
              <a:rPr lang="en-US" sz="2800" dirty="0"/>
              <a:t>…</a:t>
            </a:r>
            <a:endParaRPr lang="ru-RU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8456B-B724-0B47-BF3A-D3B2E05363FD}"/>
              </a:ext>
            </a:extLst>
          </p:cNvPr>
          <p:cNvSpPr txBox="1"/>
          <p:nvPr/>
        </p:nvSpPr>
        <p:spPr>
          <a:xfrm>
            <a:off x="241301" y="4727604"/>
            <a:ext cx="11112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Figure: </a:t>
            </a:r>
            <a:r>
              <a:rPr lang="en-US" dirty="0"/>
              <a:t>Layers of neural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0223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EC43D-7472-4440-89F8-3B45DE1B6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</a:t>
            </a:r>
            <a:endParaRPr lang="ru-RU" dirty="0"/>
          </a:p>
        </p:txBody>
      </p:sp>
      <p:sp>
        <p:nvSpPr>
          <p:cNvPr id="53" name="Slide Number Placeholder 52">
            <a:extLst>
              <a:ext uri="{FF2B5EF4-FFF2-40B4-BE49-F238E27FC236}">
                <a16:creationId xmlns:a16="http://schemas.microsoft.com/office/drawing/2014/main" id="{32978126-B665-C343-A535-F9D6C3C67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11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8DB58B4E-29F3-404B-B49A-088686986271}"/>
              </a:ext>
            </a:extLst>
          </p:cNvPr>
          <p:cNvSpPr/>
          <p:nvPr/>
        </p:nvSpPr>
        <p:spPr>
          <a:xfrm>
            <a:off x="2190525" y="2049230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4" name="Rectangle 5">
            <a:extLst>
              <a:ext uri="{FF2B5EF4-FFF2-40B4-BE49-F238E27FC236}">
                <a16:creationId xmlns:a16="http://schemas.microsoft.com/office/drawing/2014/main" id="{0B5F3F72-30FB-8241-BC2D-5909C962540E}"/>
              </a:ext>
            </a:extLst>
          </p:cNvPr>
          <p:cNvSpPr/>
          <p:nvPr/>
        </p:nvSpPr>
        <p:spPr>
          <a:xfrm>
            <a:off x="5341940" y="2049230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5">
            <a:extLst>
              <a:ext uri="{FF2B5EF4-FFF2-40B4-BE49-F238E27FC236}">
                <a16:creationId xmlns:a16="http://schemas.microsoft.com/office/drawing/2014/main" id="{3FA3F792-A1EE-4442-BFF9-3922E6AA2C54}"/>
              </a:ext>
            </a:extLst>
          </p:cNvPr>
          <p:cNvSpPr/>
          <p:nvPr/>
        </p:nvSpPr>
        <p:spPr>
          <a:xfrm>
            <a:off x="8550455" y="2049230"/>
            <a:ext cx="996043" cy="1959428"/>
          </a:xfrm>
          <a:custGeom>
            <a:avLst/>
            <a:gdLst>
              <a:gd name="connsiteX0" fmla="*/ 0 w 1534886"/>
              <a:gd name="connsiteY0" fmla="*/ 0 h 1730828"/>
              <a:gd name="connsiteX1" fmla="*/ 1534886 w 1534886"/>
              <a:gd name="connsiteY1" fmla="*/ 0 h 1730828"/>
              <a:gd name="connsiteX2" fmla="*/ 1534886 w 1534886"/>
              <a:gd name="connsiteY2" fmla="*/ 1730828 h 1730828"/>
              <a:gd name="connsiteX3" fmla="*/ 0 w 1534886"/>
              <a:gd name="connsiteY3" fmla="*/ 1730828 h 1730828"/>
              <a:gd name="connsiteX4" fmla="*/ 0 w 1534886"/>
              <a:gd name="connsiteY4" fmla="*/ 0 h 1730828"/>
              <a:gd name="connsiteX0" fmla="*/ 146957 w 1534886"/>
              <a:gd name="connsiteY0" fmla="*/ 0 h 2073728"/>
              <a:gd name="connsiteX1" fmla="*/ 1534886 w 1534886"/>
              <a:gd name="connsiteY1" fmla="*/ 342900 h 2073728"/>
              <a:gd name="connsiteX2" fmla="*/ 1534886 w 1534886"/>
              <a:gd name="connsiteY2" fmla="*/ 2073728 h 2073728"/>
              <a:gd name="connsiteX3" fmla="*/ 0 w 1534886"/>
              <a:gd name="connsiteY3" fmla="*/ 2073728 h 2073728"/>
              <a:gd name="connsiteX4" fmla="*/ 146957 w 1534886"/>
              <a:gd name="connsiteY4" fmla="*/ 0 h 2073728"/>
              <a:gd name="connsiteX0" fmla="*/ 114299 w 1502228"/>
              <a:gd name="connsiteY0" fmla="*/ 0 h 2073728"/>
              <a:gd name="connsiteX1" fmla="*/ 1502228 w 1502228"/>
              <a:gd name="connsiteY1" fmla="*/ 342900 h 2073728"/>
              <a:gd name="connsiteX2" fmla="*/ 1502228 w 1502228"/>
              <a:gd name="connsiteY2" fmla="*/ 2073728 h 2073728"/>
              <a:gd name="connsiteX3" fmla="*/ 0 w 1502228"/>
              <a:gd name="connsiteY3" fmla="*/ 1518557 h 2073728"/>
              <a:gd name="connsiteX4" fmla="*/ 114299 w 1502228"/>
              <a:gd name="connsiteY4" fmla="*/ 0 h 2073728"/>
              <a:gd name="connsiteX0" fmla="*/ 0 w 1387929"/>
              <a:gd name="connsiteY0" fmla="*/ 0 h 2073728"/>
              <a:gd name="connsiteX1" fmla="*/ 1387929 w 1387929"/>
              <a:gd name="connsiteY1" fmla="*/ 342900 h 2073728"/>
              <a:gd name="connsiteX2" fmla="*/ 1387929 w 1387929"/>
              <a:gd name="connsiteY2" fmla="*/ 2073728 h 2073728"/>
              <a:gd name="connsiteX3" fmla="*/ 163286 w 1387929"/>
              <a:gd name="connsiteY3" fmla="*/ 1502229 h 2073728"/>
              <a:gd name="connsiteX4" fmla="*/ 0 w 1387929"/>
              <a:gd name="connsiteY4" fmla="*/ 0 h 2073728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0 w 1224643"/>
              <a:gd name="connsiteY3" fmla="*/ 1485900 h 2057399"/>
              <a:gd name="connsiteX4" fmla="*/ 0 w 1224643"/>
              <a:gd name="connsiteY4" fmla="*/ 0 h 2057399"/>
              <a:gd name="connsiteX0" fmla="*/ 0 w 1224643"/>
              <a:gd name="connsiteY0" fmla="*/ 0 h 2057399"/>
              <a:gd name="connsiteX1" fmla="*/ 1224643 w 1224643"/>
              <a:gd name="connsiteY1" fmla="*/ 326571 h 2057399"/>
              <a:gd name="connsiteX2" fmla="*/ 1224643 w 1224643"/>
              <a:gd name="connsiteY2" fmla="*/ 2057399 h 2057399"/>
              <a:gd name="connsiteX3" fmla="*/ 195943 w 1224643"/>
              <a:gd name="connsiteY3" fmla="*/ 1583871 h 2057399"/>
              <a:gd name="connsiteX4" fmla="*/ 0 w 1224643"/>
              <a:gd name="connsiteY4" fmla="*/ 0 h 2057399"/>
              <a:gd name="connsiteX0" fmla="*/ 48985 w 1028700"/>
              <a:gd name="connsiteY0" fmla="*/ 0 h 2057399"/>
              <a:gd name="connsiteX1" fmla="*/ 1028700 w 1028700"/>
              <a:gd name="connsiteY1" fmla="*/ 326571 h 2057399"/>
              <a:gd name="connsiteX2" fmla="*/ 1028700 w 1028700"/>
              <a:gd name="connsiteY2" fmla="*/ 2057399 h 2057399"/>
              <a:gd name="connsiteX3" fmla="*/ 0 w 1028700"/>
              <a:gd name="connsiteY3" fmla="*/ 1583871 h 2057399"/>
              <a:gd name="connsiteX4" fmla="*/ 48985 w 1028700"/>
              <a:gd name="connsiteY4" fmla="*/ 0 h 2057399"/>
              <a:gd name="connsiteX0" fmla="*/ 32657 w 1028700"/>
              <a:gd name="connsiteY0" fmla="*/ 0 h 1959428"/>
              <a:gd name="connsiteX1" fmla="*/ 1028700 w 1028700"/>
              <a:gd name="connsiteY1" fmla="*/ 228600 h 1959428"/>
              <a:gd name="connsiteX2" fmla="*/ 1028700 w 1028700"/>
              <a:gd name="connsiteY2" fmla="*/ 1959428 h 1959428"/>
              <a:gd name="connsiteX3" fmla="*/ 0 w 1028700"/>
              <a:gd name="connsiteY3" fmla="*/ 1485900 h 1959428"/>
              <a:gd name="connsiteX4" fmla="*/ 32657 w 1028700"/>
              <a:gd name="connsiteY4" fmla="*/ 0 h 1959428"/>
              <a:gd name="connsiteX0" fmla="*/ 0 w 996043"/>
              <a:gd name="connsiteY0" fmla="*/ 0 h 1959428"/>
              <a:gd name="connsiteX1" fmla="*/ 996043 w 996043"/>
              <a:gd name="connsiteY1" fmla="*/ 228600 h 1959428"/>
              <a:gd name="connsiteX2" fmla="*/ 996043 w 996043"/>
              <a:gd name="connsiteY2" fmla="*/ 1959428 h 1959428"/>
              <a:gd name="connsiteX3" fmla="*/ 0 w 996043"/>
              <a:gd name="connsiteY3" fmla="*/ 1779815 h 1959428"/>
              <a:gd name="connsiteX4" fmla="*/ 0 w 996043"/>
              <a:gd name="connsiteY4" fmla="*/ 0 h 1959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6043" h="1959428">
                <a:moveTo>
                  <a:pt x="0" y="0"/>
                </a:moveTo>
                <a:lnTo>
                  <a:pt x="996043" y="228600"/>
                </a:lnTo>
                <a:lnTo>
                  <a:pt x="996043" y="1959428"/>
                </a:lnTo>
                <a:lnTo>
                  <a:pt x="0" y="1779815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934C70D-AB95-354B-AA81-2B00F011E7D8}"/>
              </a:ext>
            </a:extLst>
          </p:cNvPr>
          <p:cNvCxnSpPr>
            <a:cxnSpLocks/>
            <a:stCxn id="56" idx="3"/>
          </p:cNvCxnSpPr>
          <p:nvPr/>
        </p:nvCxnSpPr>
        <p:spPr>
          <a:xfrm>
            <a:off x="10039633" y="2948786"/>
            <a:ext cx="936172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6A914F-7A59-E440-A35C-D155B47C3C5A}"/>
              </a:ext>
            </a:extLst>
          </p:cNvPr>
          <p:cNvCxnSpPr>
            <a:cxnSpLocks/>
          </p:cNvCxnSpPr>
          <p:nvPr/>
        </p:nvCxnSpPr>
        <p:spPr>
          <a:xfrm>
            <a:off x="1349603" y="2952744"/>
            <a:ext cx="1338943" cy="0"/>
          </a:xfrm>
          <a:prstGeom prst="straightConnector1">
            <a:avLst/>
          </a:prstGeom>
          <a:ln w="44450">
            <a:solidFill>
              <a:srgbClr val="7030A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olded Corner 37">
            <a:extLst>
              <a:ext uri="{FF2B5EF4-FFF2-40B4-BE49-F238E27FC236}">
                <a16:creationId xmlns:a16="http://schemas.microsoft.com/office/drawing/2014/main" id="{73A79D92-C991-F24C-AA7D-6D1CF5D061B3}"/>
              </a:ext>
            </a:extLst>
          </p:cNvPr>
          <p:cNvSpPr/>
          <p:nvPr/>
        </p:nvSpPr>
        <p:spPr>
          <a:xfrm>
            <a:off x="227013" y="2289963"/>
            <a:ext cx="1249137" cy="1325562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Input_data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54" name="Folded Corner 53">
            <a:extLst>
              <a:ext uri="{FF2B5EF4-FFF2-40B4-BE49-F238E27FC236}">
                <a16:creationId xmlns:a16="http://schemas.microsoft.com/office/drawing/2014/main" id="{F6F175BA-90E0-5241-BBDE-B995F4A059BF}"/>
              </a:ext>
            </a:extLst>
          </p:cNvPr>
          <p:cNvSpPr/>
          <p:nvPr/>
        </p:nvSpPr>
        <p:spPr>
          <a:xfrm>
            <a:off x="2688546" y="2553442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Output1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5" name="Folded Corner 54">
            <a:extLst>
              <a:ext uri="{FF2B5EF4-FFF2-40B4-BE49-F238E27FC236}">
                <a16:creationId xmlns:a16="http://schemas.microsoft.com/office/drawing/2014/main" id="{099D354A-5F0B-384E-A4F1-08F1245052ED}"/>
              </a:ext>
            </a:extLst>
          </p:cNvPr>
          <p:cNvSpPr/>
          <p:nvPr/>
        </p:nvSpPr>
        <p:spPr>
          <a:xfrm>
            <a:off x="5865839" y="2553442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Output2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6" name="Folded Corner 55">
            <a:extLst>
              <a:ext uri="{FF2B5EF4-FFF2-40B4-BE49-F238E27FC236}">
                <a16:creationId xmlns:a16="http://schemas.microsoft.com/office/drawing/2014/main" id="{90843415-19DF-894B-BCC1-CB4FD92F0A70}"/>
              </a:ext>
            </a:extLst>
          </p:cNvPr>
          <p:cNvSpPr/>
          <p:nvPr/>
        </p:nvSpPr>
        <p:spPr>
          <a:xfrm>
            <a:off x="9089853" y="2553442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Output3</a:t>
            </a:r>
            <a:endParaRPr lang="ru-RU" sz="1600" dirty="0">
              <a:solidFill>
                <a:schemeClr val="tx1"/>
              </a:solidFill>
            </a:endParaRPr>
          </a:p>
        </p:txBody>
      </p:sp>
      <p:sp>
        <p:nvSpPr>
          <p:cNvPr id="57" name="Folded Corner 56">
            <a:extLst>
              <a:ext uri="{FF2B5EF4-FFF2-40B4-BE49-F238E27FC236}">
                <a16:creationId xmlns:a16="http://schemas.microsoft.com/office/drawing/2014/main" id="{A6C48A87-03E5-D74B-B2E6-60FFAE1EF6F2}"/>
              </a:ext>
            </a:extLst>
          </p:cNvPr>
          <p:cNvSpPr/>
          <p:nvPr/>
        </p:nvSpPr>
        <p:spPr>
          <a:xfrm>
            <a:off x="4771797" y="2557400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Input2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8A0C31D7-7C91-D746-8820-5CD29A31A779}"/>
              </a:ext>
            </a:extLst>
          </p:cNvPr>
          <p:cNvCxnSpPr>
            <a:cxnSpLocks/>
          </p:cNvCxnSpPr>
          <p:nvPr/>
        </p:nvCxnSpPr>
        <p:spPr>
          <a:xfrm>
            <a:off x="3638738" y="2952744"/>
            <a:ext cx="1208314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5F00EE8-79A4-2E47-B079-B4684FCE9EBE}"/>
              </a:ext>
            </a:extLst>
          </p:cNvPr>
          <p:cNvSpPr txBox="1"/>
          <p:nvPr/>
        </p:nvSpPr>
        <p:spPr>
          <a:xfrm>
            <a:off x="2259352" y="1467132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layer</a:t>
            </a:r>
            <a:endParaRPr lang="ru-RU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49AE04F-BDE9-B84A-BF8A-CEE63C5F538A}"/>
              </a:ext>
            </a:extLst>
          </p:cNvPr>
          <p:cNvSpPr txBox="1"/>
          <p:nvPr/>
        </p:nvSpPr>
        <p:spPr>
          <a:xfrm>
            <a:off x="5549165" y="1403555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 layer</a:t>
            </a:r>
            <a:endParaRPr lang="ru-RU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985DCD7-D6AA-1C45-9F20-5E080D0B43A1}"/>
              </a:ext>
            </a:extLst>
          </p:cNvPr>
          <p:cNvSpPr txBox="1"/>
          <p:nvPr/>
        </p:nvSpPr>
        <p:spPr>
          <a:xfrm>
            <a:off x="8753869" y="1403555"/>
            <a:ext cx="671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layer</a:t>
            </a:r>
            <a:endParaRPr lang="ru-RU" dirty="0"/>
          </a:p>
        </p:txBody>
      </p:sp>
      <p:sp>
        <p:nvSpPr>
          <p:cNvPr id="62" name="Folded Corner 61">
            <a:extLst>
              <a:ext uri="{FF2B5EF4-FFF2-40B4-BE49-F238E27FC236}">
                <a16:creationId xmlns:a16="http://schemas.microsoft.com/office/drawing/2014/main" id="{87D3A916-8F6D-C64D-A7F0-1CC1E38DBF7D}"/>
              </a:ext>
            </a:extLst>
          </p:cNvPr>
          <p:cNvSpPr/>
          <p:nvPr/>
        </p:nvSpPr>
        <p:spPr>
          <a:xfrm>
            <a:off x="7944859" y="2553442"/>
            <a:ext cx="949780" cy="790688"/>
          </a:xfrm>
          <a:prstGeom prst="foldedCorner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Input3*</a:t>
            </a:r>
            <a:endParaRPr lang="ru-RU" sz="1600" dirty="0">
              <a:solidFill>
                <a:schemeClr val="tx1"/>
              </a:solidFill>
            </a:endParaRP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74F4595-0792-4F40-876B-C95F4A37FDA4}"/>
              </a:ext>
            </a:extLst>
          </p:cNvPr>
          <p:cNvCxnSpPr>
            <a:cxnSpLocks/>
          </p:cNvCxnSpPr>
          <p:nvPr/>
        </p:nvCxnSpPr>
        <p:spPr>
          <a:xfrm>
            <a:off x="6815619" y="2948786"/>
            <a:ext cx="1208314" cy="0"/>
          </a:xfrm>
          <a:prstGeom prst="straightConnector1">
            <a:avLst/>
          </a:prstGeom>
          <a:ln w="444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C0E610E-F506-AC40-9951-E2630602B50F}"/>
              </a:ext>
            </a:extLst>
          </p:cNvPr>
          <p:cNvCxnSpPr>
            <a:cxnSpLocks/>
          </p:cNvCxnSpPr>
          <p:nvPr/>
        </p:nvCxnSpPr>
        <p:spPr>
          <a:xfrm flipV="1">
            <a:off x="7353781" y="3062344"/>
            <a:ext cx="0" cy="1252481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5354E9E-488F-E949-8232-659210E49730}"/>
              </a:ext>
            </a:extLst>
          </p:cNvPr>
          <p:cNvSpPr/>
          <p:nvPr/>
        </p:nvSpPr>
        <p:spPr>
          <a:xfrm>
            <a:off x="6708143" y="4206884"/>
            <a:ext cx="1335715" cy="124301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Fault Injection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17C3514-1BAF-4F41-BAA6-D5836538F3AE}"/>
              </a:ext>
            </a:extLst>
          </p:cNvPr>
          <p:cNvSpPr txBox="1"/>
          <p:nvPr/>
        </p:nvSpPr>
        <p:spPr>
          <a:xfrm>
            <a:off x="227012" y="5565430"/>
            <a:ext cx="11126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Figure: </a:t>
            </a:r>
            <a:r>
              <a:rPr lang="en-US" dirty="0"/>
              <a:t>Layers of neural network with fault injection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680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2D20-04C5-6B44-980D-05D98442E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6B202-030D-0748-A705-FAC5375BD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12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5451C6-4DF9-0840-BAB8-67A65317A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394" y="2048101"/>
            <a:ext cx="5791449" cy="32911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FD7C619-6D32-A441-8364-EEC162428495}"/>
              </a:ext>
            </a:extLst>
          </p:cNvPr>
          <p:cNvSpPr/>
          <p:nvPr/>
        </p:nvSpPr>
        <p:spPr>
          <a:xfrm>
            <a:off x="9944099" y="3980832"/>
            <a:ext cx="1355766" cy="544965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E1D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</a:t>
            </a:r>
          </a:p>
          <a:p>
            <a:pPr algn="ctr"/>
            <a:r>
              <a:rPr lang="en-US" sz="1600" dirty="0">
                <a:solidFill>
                  <a:srgbClr val="1E1D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each layer</a:t>
            </a:r>
            <a:endParaRPr lang="ru-RU" sz="1600" dirty="0">
              <a:solidFill>
                <a:srgbClr val="1E1D1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7DF5CAD-8769-184B-908D-D347DEEBB858}"/>
              </a:ext>
            </a:extLst>
          </p:cNvPr>
          <p:cNvSpPr/>
          <p:nvPr/>
        </p:nvSpPr>
        <p:spPr>
          <a:xfrm>
            <a:off x="8730833" y="3753903"/>
            <a:ext cx="1090057" cy="3225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1E1D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InjectTF2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C92000-C65A-6544-BA5C-00D680A34C89}"/>
              </a:ext>
            </a:extLst>
          </p:cNvPr>
          <p:cNvSpPr/>
          <p:nvPr/>
        </p:nvSpPr>
        <p:spPr>
          <a:xfrm>
            <a:off x="8959960" y="4813124"/>
            <a:ext cx="2119718" cy="322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7DC9E6-793B-3146-BF33-9051192F7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9960" y="4668460"/>
            <a:ext cx="1875057" cy="611829"/>
          </a:xfrm>
          <a:prstGeom prst="rect">
            <a:avLst/>
          </a:prstGeom>
          <a:noFill/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FEA623-FC2C-4145-84B3-970B9F52FE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64" y="2139482"/>
            <a:ext cx="5619841" cy="31764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F8C64E-2C17-134D-AA7A-30FFF1CAF5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4038" y="6152700"/>
            <a:ext cx="8470900" cy="49530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272E77-49B3-F445-89A3-7D7BA1EA1FCF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6060605" y="3727698"/>
            <a:ext cx="266716" cy="0"/>
          </a:xfrm>
          <a:prstGeom prst="straightConnector1">
            <a:avLst/>
          </a:prstGeom>
          <a:ln w="508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1B0528B-B58A-7842-93B0-A35B30E0C3AB}"/>
              </a:ext>
            </a:extLst>
          </p:cNvPr>
          <p:cNvSpPr txBox="1"/>
          <p:nvPr/>
        </p:nvSpPr>
        <p:spPr>
          <a:xfrm>
            <a:off x="227013" y="5395376"/>
            <a:ext cx="5868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Figure: </a:t>
            </a:r>
            <a:r>
              <a:rPr lang="en-US" dirty="0"/>
              <a:t>Old architecture</a:t>
            </a:r>
            <a:endParaRPr lang="ru-RU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2B5AB7-BAAB-B54B-AE53-014930F6DC9A}"/>
              </a:ext>
            </a:extLst>
          </p:cNvPr>
          <p:cNvSpPr txBox="1"/>
          <p:nvPr/>
        </p:nvSpPr>
        <p:spPr>
          <a:xfrm>
            <a:off x="6096000" y="5395376"/>
            <a:ext cx="57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Figure: </a:t>
            </a:r>
            <a:r>
              <a:rPr lang="en-US" dirty="0"/>
              <a:t>New architecture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8210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9BD9-748C-CB4F-B6AD-A2FCA8E7C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InjectTF2 class diagram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DC009E-B120-0D43-BD37-556CA3C3A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4976405"/>
            <a:ext cx="5801143" cy="1960240"/>
          </a:xfrm>
        </p:spPr>
        <p:txBody>
          <a:bodyPr>
            <a:normAutofit/>
          </a:bodyPr>
          <a:lstStyle/>
          <a:p>
            <a:r>
              <a:rPr lang="en-GB" sz="2400" dirty="0"/>
              <a:t>Object-oriented programming </a:t>
            </a:r>
          </a:p>
          <a:p>
            <a:r>
              <a:rPr lang="en-GB" sz="2400" dirty="0"/>
              <a:t>Modular design </a:t>
            </a:r>
          </a:p>
          <a:p>
            <a:r>
              <a:rPr lang="en-GB" sz="2400" dirty="0"/>
              <a:t>Python 3 </a:t>
            </a:r>
          </a:p>
          <a:p>
            <a:r>
              <a:rPr lang="en-GB" sz="2400" dirty="0"/>
              <a:t>Built on top of standard TensorFlow library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8F5F31-3A44-604E-B40F-AA6C3EEF1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13</a:t>
            </a:fld>
            <a:r>
              <a:rPr lang="en-US" dirty="0"/>
              <a:t> /25</a:t>
            </a:r>
            <a:endParaRPr lang="ru-RU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BAFCD3C-4B07-4045-847A-3712B1328075}"/>
              </a:ext>
            </a:extLst>
          </p:cNvPr>
          <p:cNvCxnSpPr>
            <a:cxnSpLocks/>
            <a:stCxn id="60" idx="3"/>
            <a:endCxn id="74" idx="1"/>
          </p:cNvCxnSpPr>
          <p:nvPr/>
        </p:nvCxnSpPr>
        <p:spPr>
          <a:xfrm>
            <a:off x="8610600" y="2596133"/>
            <a:ext cx="658763" cy="12692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B13B9ED-70A9-BC4C-9200-5370D4ADA2F1}"/>
              </a:ext>
            </a:extLst>
          </p:cNvPr>
          <p:cNvCxnSpPr>
            <a:cxnSpLocks/>
            <a:stCxn id="60" idx="1"/>
            <a:endCxn id="40" idx="3"/>
          </p:cNvCxnSpPr>
          <p:nvPr/>
        </p:nvCxnSpPr>
        <p:spPr>
          <a:xfrm rot="10800000">
            <a:off x="3447927" y="2299339"/>
            <a:ext cx="658795" cy="296794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45AC7FB-F088-3D4C-8752-79DD7F1962EE}"/>
              </a:ext>
            </a:extLst>
          </p:cNvPr>
          <p:cNvCxnSpPr>
            <a:cxnSpLocks/>
            <a:stCxn id="61" idx="2"/>
            <a:endCxn id="51" idx="0"/>
          </p:cNvCxnSpPr>
          <p:nvPr/>
        </p:nvCxnSpPr>
        <p:spPr>
          <a:xfrm rot="16200000" flipH="1">
            <a:off x="7848463" y="2773971"/>
            <a:ext cx="433803" cy="341144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997ED49-F60F-9342-9499-388DBB482CE6}"/>
              </a:ext>
            </a:extLst>
          </p:cNvPr>
          <p:cNvGrpSpPr/>
          <p:nvPr/>
        </p:nvGrpSpPr>
        <p:grpSpPr>
          <a:xfrm>
            <a:off x="227013" y="3448223"/>
            <a:ext cx="3220913" cy="1430935"/>
            <a:chOff x="9667504" y="4442517"/>
            <a:chExt cx="2113808" cy="143093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F5D82A0-2D2A-854F-BA95-E08C71AC6785}"/>
                </a:ext>
              </a:extLst>
            </p:cNvPr>
            <p:cNvSpPr/>
            <p:nvPr/>
          </p:nvSpPr>
          <p:spPr>
            <a:xfrm>
              <a:off x="9667504" y="4442517"/>
              <a:ext cx="2113808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InjectTFUtil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F82D6A9-52A5-134A-8696-703DB33E4245}"/>
                </a:ext>
              </a:extLst>
            </p:cNvPr>
            <p:cNvSpPr/>
            <p:nvPr/>
          </p:nvSpPr>
          <p:spPr>
            <a:xfrm>
              <a:off x="9667504" y="4807641"/>
              <a:ext cx="2113808" cy="1065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>
                  <a:solidFill>
                    <a:schemeClr val="tx1"/>
                  </a:solidFill>
                </a:rPr>
                <a:t>float_to_bin32(float): str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float_to_bin64(float): str</a:t>
              </a:r>
            </a:p>
            <a:p>
              <a:r>
                <a:rPr lang="en-US" sz="1400" dirty="0">
                  <a:solidFill>
                    <a:schemeClr val="tx1"/>
                  </a:solidFill>
                </a:rPr>
                <a:t>bin_to_float32(str): float</a:t>
              </a:r>
              <a:endParaRPr lang="ru-RU" sz="1400" dirty="0">
                <a:solidFill>
                  <a:schemeClr val="tx1"/>
                </a:solidFill>
              </a:endParaRPr>
            </a:p>
            <a:p>
              <a:r>
                <a:rPr lang="en-US" sz="1400" dirty="0">
                  <a:solidFill>
                    <a:schemeClr val="tx1"/>
                  </a:solidFill>
                </a:rPr>
                <a:t>bin_to_float32(str): float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1" name="Straight Arrow Connector 10">
            <a:extLst>
              <a:ext uri="{FF2B5EF4-FFF2-40B4-BE49-F238E27FC236}">
                <a16:creationId xmlns:a16="http://schemas.microsoft.com/office/drawing/2014/main" id="{AD9628F6-00CE-D643-A4D1-4C4E813DD01A}"/>
              </a:ext>
            </a:extLst>
          </p:cNvPr>
          <p:cNvCxnSpPr>
            <a:cxnSpLocks/>
            <a:stCxn id="40" idx="2"/>
            <a:endCxn id="22" idx="0"/>
          </p:cNvCxnSpPr>
          <p:nvPr/>
        </p:nvCxnSpPr>
        <p:spPr>
          <a:xfrm rot="5400000">
            <a:off x="1496119" y="3106871"/>
            <a:ext cx="682703" cy="1270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7731C69-587C-AE43-8657-9262E90644D8}"/>
              </a:ext>
            </a:extLst>
          </p:cNvPr>
          <p:cNvGrpSpPr/>
          <p:nvPr/>
        </p:nvGrpSpPr>
        <p:grpSpPr>
          <a:xfrm>
            <a:off x="227013" y="1466646"/>
            <a:ext cx="3220945" cy="1298874"/>
            <a:chOff x="9510335" y="1449388"/>
            <a:chExt cx="2419714" cy="129887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1BF8A-7E43-A142-B44A-29824BDA4A1A}"/>
                </a:ext>
              </a:extLst>
            </p:cNvPr>
            <p:cNvSpPr/>
            <p:nvPr/>
          </p:nvSpPr>
          <p:spPr>
            <a:xfrm>
              <a:off x="9510336" y="1449388"/>
              <a:ext cx="2419713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InjectionManager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26D28967-D132-3B4D-80B8-FDB88DD258ED}"/>
                </a:ext>
              </a:extLst>
            </p:cNvPr>
            <p:cNvSpPr/>
            <p:nvPr/>
          </p:nvSpPr>
          <p:spPr>
            <a:xfrm>
              <a:off x="9510335" y="1815899"/>
              <a:ext cx="2419690" cy="9323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inject(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,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injectBitFlip</a:t>
              </a:r>
              <a:r>
                <a:rPr lang="en-GB" sz="1400" dirty="0">
                  <a:solidFill>
                    <a:schemeClr val="tx1"/>
                  </a:solidFill>
                </a:rPr>
                <a:t>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,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r>
                <a:rPr lang="en-GB" sz="1400" dirty="0">
                  <a:solidFill>
                    <a:schemeClr val="tx1"/>
                  </a:solidFill>
                </a:rPr>
                <a:t>) : 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random_tensor</a:t>
              </a:r>
              <a:r>
                <a:rPr lang="en-GB" sz="1400" dirty="0">
                  <a:solidFill>
                    <a:schemeClr val="tx1"/>
                  </a:solidFill>
                </a:rPr>
                <a:t>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,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r>
                <a:rPr lang="en-GB" sz="1400" dirty="0">
                  <a:solidFill>
                    <a:schemeClr val="tx1"/>
                  </a:solidFill>
                </a:rPr>
                <a:t>): 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zero_tensor</a:t>
              </a:r>
              <a:r>
                <a:rPr lang="en-GB" sz="1400" dirty="0">
                  <a:solidFill>
                    <a:schemeClr val="tx1"/>
                  </a:solidFill>
                </a:rPr>
                <a:t>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,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r>
                <a:rPr lang="en-GB" sz="1400" dirty="0">
                  <a:solidFill>
                    <a:schemeClr val="tx1"/>
                  </a:solidFill>
                </a:rPr>
                <a:t>): 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5B60FDB7-D0A0-184F-B8C5-630B1EAC319F}"/>
              </a:ext>
            </a:extLst>
          </p:cNvPr>
          <p:cNvGrpSpPr/>
          <p:nvPr/>
        </p:nvGrpSpPr>
        <p:grpSpPr>
          <a:xfrm>
            <a:off x="7577188" y="4696596"/>
            <a:ext cx="4387796" cy="1659754"/>
            <a:chOff x="6059487" y="5198246"/>
            <a:chExt cx="2743201" cy="165975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A3AD6D80-7491-C146-AF86-57FEF52F5E4E}"/>
                </a:ext>
              </a:extLst>
            </p:cNvPr>
            <p:cNvSpPr/>
            <p:nvPr/>
          </p:nvSpPr>
          <p:spPr>
            <a:xfrm>
              <a:off x="6059488" y="5198246"/>
              <a:ext cx="27432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ModelManager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DF2092F0-C8D2-1242-ABB7-A0F080FC0280}"/>
                </a:ext>
              </a:extLst>
            </p:cNvPr>
            <p:cNvSpPr/>
            <p:nvPr/>
          </p:nvSpPr>
          <p:spPr>
            <a:xfrm>
              <a:off x="6059488" y="5563371"/>
              <a:ext cx="2743200" cy="456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original_model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layer_models</a:t>
              </a:r>
              <a:r>
                <a:rPr lang="en-GB" sz="1400" dirty="0">
                  <a:solidFill>
                    <a:schemeClr val="tx1"/>
                  </a:solidFill>
                </a:rPr>
                <a:t>:  list(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EE2487-CEF2-A741-9362-B9580AD55079}"/>
                </a:ext>
              </a:extLst>
            </p:cNvPr>
            <p:cNvSpPr/>
            <p:nvPr/>
          </p:nvSpPr>
          <p:spPr>
            <a:xfrm>
              <a:off x="6059487" y="6008859"/>
              <a:ext cx="2743199" cy="84914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init</a:t>
              </a:r>
              <a:r>
                <a:rPr lang="en-GB" sz="1400" dirty="0">
                  <a:solidFill>
                    <a:schemeClr val="tx1"/>
                  </a:solidFill>
                </a:rPr>
                <a:t>_(str)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create_layer_models</a:t>
              </a:r>
              <a:r>
                <a:rPr lang="en-GB" sz="1400" dirty="0">
                  <a:solidFill>
                    <a:schemeClr val="tx1"/>
                  </a:solidFill>
                </a:rPr>
                <a:t>(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r>
                <a:rPr lang="en-GB" sz="1400" dirty="0">
                  <a:solidFill>
                    <a:schemeClr val="tx1"/>
                  </a:solidFill>
                </a:rPr>
                <a:t>): list(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get_original_model</a:t>
              </a:r>
              <a:r>
                <a:rPr lang="en-GB" sz="1400" dirty="0">
                  <a:solidFill>
                    <a:schemeClr val="tx1"/>
                  </a:solidFill>
                </a:rPr>
                <a:t>(): 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get_layer_models</a:t>
              </a:r>
              <a:r>
                <a:rPr lang="en-GB" sz="1400" dirty="0">
                  <a:solidFill>
                    <a:schemeClr val="tx1"/>
                  </a:solidFill>
                </a:rPr>
                <a:t>(): list(</a:t>
              </a:r>
              <a:r>
                <a:rPr lang="en-GB" sz="1400" dirty="0" err="1">
                  <a:solidFill>
                    <a:schemeClr val="tx1"/>
                  </a:solidFill>
                </a:rPr>
                <a:t>tf.keras.model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45B35C1-2F49-F147-ABFE-B5CD06039A58}"/>
              </a:ext>
            </a:extLst>
          </p:cNvPr>
          <p:cNvGrpSpPr/>
          <p:nvPr/>
        </p:nvGrpSpPr>
        <p:grpSpPr>
          <a:xfrm>
            <a:off x="4106721" y="1446597"/>
            <a:ext cx="4503879" cy="2816196"/>
            <a:chOff x="6059488" y="4185354"/>
            <a:chExt cx="2743200" cy="2816196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85E6A14-CB3C-824F-A347-B60F299C7236}"/>
                </a:ext>
              </a:extLst>
            </p:cNvPr>
            <p:cNvSpPr/>
            <p:nvPr/>
          </p:nvSpPr>
          <p:spPr>
            <a:xfrm>
              <a:off x="6059488" y="4185354"/>
              <a:ext cx="2743200" cy="3927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InjectTF2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02CCA0E3-C915-AD4C-AB84-E7CA7B5F2943}"/>
                </a:ext>
              </a:extLst>
            </p:cNvPr>
            <p:cNvSpPr/>
            <p:nvPr/>
          </p:nvSpPr>
          <p:spPr>
            <a:xfrm>
              <a:off x="6059488" y="4568421"/>
              <a:ext cx="2743200" cy="15329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_DEBUG: bool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injection_manager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  <a:r>
                <a:rPr lang="en-GB" sz="1400" dirty="0" err="1">
                  <a:solidFill>
                    <a:schemeClr val="tx1"/>
                  </a:solidFill>
                </a:rPr>
                <a:t>InjectionManager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model_manager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  <a:r>
                <a:rPr lang="en-GB" sz="1400" dirty="0" err="1">
                  <a:solidFill>
                    <a:schemeClr val="tx1"/>
                  </a:solidFill>
                </a:rPr>
                <a:t>ModelManager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configuration_manager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  <a:r>
                <a:rPr lang="en-GB" sz="1400" dirty="0" err="1">
                  <a:solidFill>
                    <a:schemeClr val="tx1"/>
                  </a:solidFill>
                </a:rPr>
                <a:t>ConfigurationManager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input_data</a:t>
              </a:r>
              <a:r>
                <a:rPr lang="en-GB" sz="1400" dirty="0">
                  <a:solidFill>
                    <a:schemeClr val="tx1"/>
                  </a:solidFill>
                </a:rPr>
                <a:t>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golden_run</a:t>
              </a:r>
              <a:r>
                <a:rPr lang="en-GB" sz="1400" dirty="0">
                  <a:solidFill>
                    <a:schemeClr val="tx1"/>
                  </a:solidFill>
                </a:rPr>
                <a:t>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golden_run_layers</a:t>
              </a:r>
              <a:r>
                <a:rPr lang="en-GB" sz="1400" dirty="0">
                  <a:solidFill>
                    <a:schemeClr val="tx1"/>
                  </a:solidFill>
                </a:rPr>
                <a:t>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C04E31B0-0128-4B4F-BD99-7825CD33B80B}"/>
                </a:ext>
              </a:extLst>
            </p:cNvPr>
            <p:cNvSpPr/>
            <p:nvPr/>
          </p:nvSpPr>
          <p:spPr>
            <a:xfrm>
              <a:off x="6060683" y="6101358"/>
              <a:ext cx="2742005" cy="90019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init</a:t>
              </a:r>
              <a:r>
                <a:rPr lang="en-GB" sz="1400" dirty="0">
                  <a:solidFill>
                    <a:schemeClr val="tx1"/>
                  </a:solidFill>
                </a:rPr>
                <a:t>_(str, str,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), bool)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execute_golden_run</a:t>
              </a:r>
              <a:r>
                <a:rPr lang="en-GB" sz="1400" dirty="0">
                  <a:solidFill>
                    <a:schemeClr val="tx1"/>
                  </a:solidFill>
                </a:rPr>
                <a:t>(list(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)) 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execute_golden_run_layers</a:t>
              </a:r>
              <a:r>
                <a:rPr lang="en-GB" sz="1400" dirty="0">
                  <a:solidFill>
                    <a:schemeClr val="tx1"/>
                  </a:solidFill>
                </a:rPr>
                <a:t> (list(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)) 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run_experiments</a:t>
              </a:r>
              <a:r>
                <a:rPr lang="en-GB" sz="1400" dirty="0">
                  <a:solidFill>
                    <a:schemeClr val="tx1"/>
                  </a:solidFill>
                </a:rPr>
                <a:t>(list(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)) : list(</a:t>
              </a:r>
              <a:r>
                <a:rPr lang="en-GB" sz="1400" dirty="0" err="1">
                  <a:solidFill>
                    <a:schemeClr val="tx1"/>
                  </a:solidFill>
                </a:rPr>
                <a:t>tf.Tensor</a:t>
              </a:r>
              <a:r>
                <a:rPr lang="en-GB" sz="1400" dirty="0">
                  <a:solidFill>
                    <a:schemeClr val="tx1"/>
                  </a:solidFill>
                </a:rPr>
                <a:t>)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D1C7E61-1E33-7746-9462-3CC1F030F57E}"/>
              </a:ext>
            </a:extLst>
          </p:cNvPr>
          <p:cNvGrpSpPr/>
          <p:nvPr/>
        </p:nvGrpSpPr>
        <p:grpSpPr>
          <a:xfrm>
            <a:off x="9269363" y="1449388"/>
            <a:ext cx="2695623" cy="1862093"/>
            <a:chOff x="6059487" y="5198246"/>
            <a:chExt cx="2743201" cy="1862093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25F50CD-C992-4241-A4AC-2323700CBDDA}"/>
                </a:ext>
              </a:extLst>
            </p:cNvPr>
            <p:cNvSpPr/>
            <p:nvPr/>
          </p:nvSpPr>
          <p:spPr>
            <a:xfrm>
              <a:off x="6059488" y="5198246"/>
              <a:ext cx="2743200" cy="3651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ConfigurationManager</a:t>
              </a:r>
              <a:endParaRPr lang="ru-RU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924DBA3-2E06-D84C-8D29-FC69C6EAD338}"/>
                </a:ext>
              </a:extLst>
            </p:cNvPr>
            <p:cNvSpPr/>
            <p:nvPr/>
          </p:nvSpPr>
          <p:spPr>
            <a:xfrm>
              <a:off x="6059488" y="5563371"/>
              <a:ext cx="2743200" cy="3201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config_data</a:t>
              </a:r>
              <a:r>
                <a:rPr lang="en-GB" sz="1400" dirty="0">
                  <a:solidFill>
                    <a:schemeClr val="tx1"/>
                  </a:solidFill>
                </a:rPr>
                <a:t>: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endParaRPr lang="ru-RU" sz="1400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4B58B29-8480-7D48-B577-A9EBFB90940D}"/>
                </a:ext>
              </a:extLst>
            </p:cNvPr>
            <p:cNvSpPr/>
            <p:nvPr/>
          </p:nvSpPr>
          <p:spPr>
            <a:xfrm>
              <a:off x="6059487" y="5883493"/>
              <a:ext cx="2743199" cy="11768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init</a:t>
              </a:r>
              <a:r>
                <a:rPr lang="en-GB" sz="1400" dirty="0">
                  <a:solidFill>
                    <a:schemeClr val="tx1"/>
                  </a:solidFill>
                </a:rPr>
                <a:t>_(str)</a:t>
              </a:r>
            </a:p>
            <a:p>
              <a:r>
                <a:rPr lang="en-GB" sz="1400" dirty="0">
                  <a:solidFill>
                    <a:schemeClr val="tx1"/>
                  </a:solidFill>
                </a:rPr>
                <a:t>_</a:t>
              </a:r>
              <a:r>
                <a:rPr lang="en-GB" sz="1400" dirty="0" err="1">
                  <a:solidFill>
                    <a:schemeClr val="tx1"/>
                  </a:solidFill>
                </a:rPr>
                <a:t>read_config</a:t>
              </a:r>
              <a:r>
                <a:rPr lang="en-GB" sz="1400" dirty="0">
                  <a:solidFill>
                    <a:schemeClr val="tx1"/>
                  </a:solidFill>
                </a:rPr>
                <a:t>(str):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get_data</a:t>
              </a:r>
              <a:r>
                <a:rPr lang="en-GB" sz="1400" dirty="0">
                  <a:solidFill>
                    <a:schemeClr val="tx1"/>
                  </a:solidFill>
                </a:rPr>
                <a:t>():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endParaRPr lang="en-GB" sz="1400" dirty="0">
                <a:solidFill>
                  <a:schemeClr val="tx1"/>
                </a:solidFill>
              </a:endParaRP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is_selected_for_inj</a:t>
              </a:r>
              <a:r>
                <a:rPr lang="en-GB" sz="1400" dirty="0">
                  <a:solidFill>
                    <a:schemeClr val="tx1"/>
                  </a:solidFill>
                </a:rPr>
                <a:t>(int): bool</a:t>
              </a:r>
            </a:p>
            <a:p>
              <a:r>
                <a:rPr lang="en-GB" sz="1400" dirty="0" err="1">
                  <a:solidFill>
                    <a:schemeClr val="tx1"/>
                  </a:solidFill>
                </a:rPr>
                <a:t>get_config_for_layer</a:t>
              </a:r>
              <a:r>
                <a:rPr lang="en-GB" sz="1400" dirty="0">
                  <a:solidFill>
                    <a:schemeClr val="tx1"/>
                  </a:solidFill>
                </a:rPr>
                <a:t>(int): </a:t>
              </a:r>
              <a:r>
                <a:rPr lang="en-GB" sz="1400" dirty="0" err="1">
                  <a:solidFill>
                    <a:schemeClr val="tx1"/>
                  </a:solidFill>
                </a:rPr>
                <a:t>dict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1737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89219-9586-5940-BDA8-A173C501F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 file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66249-C542-604E-9F6C-1874F5033D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49388"/>
            <a:ext cx="11126787" cy="47275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Config file(</a:t>
            </a:r>
            <a:r>
              <a:rPr lang="en-US" dirty="0" err="1"/>
              <a:t>yaml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Advantages:</a:t>
            </a:r>
          </a:p>
          <a:p>
            <a:r>
              <a:rPr lang="en-US" dirty="0"/>
              <a:t>Excellent readability for humans</a:t>
            </a:r>
          </a:p>
          <a:p>
            <a:r>
              <a:rPr lang="en-US" dirty="0"/>
              <a:t>Simple syntax</a:t>
            </a:r>
          </a:p>
          <a:p>
            <a:r>
              <a:rPr lang="en-US" dirty="0"/>
              <a:t>Can easily be parsed in Python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Fault types: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Zero</a:t>
            </a:r>
          </a:p>
          <a:p>
            <a:r>
              <a:rPr lang="en-US" dirty="0"/>
              <a:t>Random</a:t>
            </a:r>
          </a:p>
          <a:p>
            <a:r>
              <a:rPr lang="en-US" dirty="0"/>
              <a:t>Bitflip</a:t>
            </a:r>
          </a:p>
          <a:p>
            <a:pPr marL="0" indent="0">
              <a:buNone/>
            </a:pP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1A023-7C1D-6C4E-AA34-5D4C87E6C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14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B394083-B714-FF41-B8AC-E4F5E0ACA315}"/>
              </a:ext>
            </a:extLst>
          </p:cNvPr>
          <p:cNvSpPr/>
          <p:nvPr/>
        </p:nvSpPr>
        <p:spPr>
          <a:xfrm>
            <a:off x="6086475" y="2238593"/>
            <a:ext cx="610552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rgbClr val="CC7832"/>
                </a:solidFill>
              </a:rPr>
              <a:t>inject_layer_number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2000" dirty="0">
                <a:solidFill>
                  <a:srgbClr val="CC7832"/>
                </a:solidFill>
              </a:rPr>
              <a:t>1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>
                <a:solidFill>
                  <a:srgbClr val="CC7832"/>
                </a:solidFill>
              </a:rPr>
              <a:t>probability</a:t>
            </a:r>
            <a:r>
              <a:rPr lang="en-GB" sz="2000" dirty="0"/>
              <a:t>: 0.4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>
                <a:solidFill>
                  <a:srgbClr val="CC7832"/>
                </a:solidFill>
              </a:rPr>
              <a:t>fault_type</a:t>
            </a:r>
            <a:r>
              <a:rPr lang="en-GB" sz="2000" dirty="0"/>
              <a:t>: </a:t>
            </a:r>
            <a:r>
              <a:rPr lang="en-GB" sz="2000" dirty="0" err="1"/>
              <a:t>BitFlip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>
                <a:solidFill>
                  <a:srgbClr val="CC7832"/>
                </a:solidFill>
              </a:rPr>
              <a:t>elements</a:t>
            </a:r>
            <a:r>
              <a:rPr lang="en-GB" sz="2000" dirty="0"/>
              <a:t>: random</a:t>
            </a:r>
            <a:br>
              <a:rPr lang="en-GB" sz="2000" dirty="0"/>
            </a:br>
            <a:r>
              <a:rPr lang="en-GB" sz="2000" dirty="0"/>
              <a:t>    </a:t>
            </a:r>
            <a:br>
              <a:rPr lang="en-GB" sz="2000" dirty="0"/>
            </a:br>
            <a:r>
              <a:rPr lang="en-GB" sz="2000" dirty="0"/>
              <a:t>  </a:t>
            </a:r>
            <a:r>
              <a:rPr lang="en-GB" sz="2000" dirty="0">
                <a:solidFill>
                  <a:srgbClr val="CC7832"/>
                </a:solidFill>
              </a:rPr>
              <a:t>2</a:t>
            </a:r>
            <a:r>
              <a:rPr lang="en-GB" sz="2000" dirty="0"/>
              <a:t>: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>
                <a:solidFill>
                  <a:srgbClr val="CC7832"/>
                </a:solidFill>
              </a:rPr>
              <a:t>probability</a:t>
            </a:r>
            <a:r>
              <a:rPr lang="en-GB" sz="2000" dirty="0"/>
              <a:t>: 0.27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 err="1">
                <a:solidFill>
                  <a:srgbClr val="CC7832"/>
                </a:solidFill>
              </a:rPr>
              <a:t>fault_type</a:t>
            </a:r>
            <a:r>
              <a:rPr lang="en-GB" sz="2000" dirty="0"/>
              <a:t>: </a:t>
            </a:r>
            <a:r>
              <a:rPr lang="en-GB" sz="2000" dirty="0" err="1"/>
              <a:t>BitFlip</a:t>
            </a:r>
            <a:br>
              <a:rPr lang="en-GB" sz="2000" dirty="0"/>
            </a:br>
            <a:r>
              <a:rPr lang="en-GB" sz="2000" dirty="0"/>
              <a:t>    </a:t>
            </a:r>
            <a:r>
              <a:rPr lang="en-GB" sz="2000" dirty="0">
                <a:solidFill>
                  <a:srgbClr val="CC7832"/>
                </a:solidFill>
              </a:rPr>
              <a:t>elements</a:t>
            </a:r>
            <a:r>
              <a:rPr lang="en-GB" sz="2000" dirty="0"/>
              <a:t>: random </a:t>
            </a:r>
            <a:endParaRPr lang="ru-RU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6A17F8-8684-5548-AA55-12285CAB6A73}"/>
              </a:ext>
            </a:extLst>
          </p:cNvPr>
          <p:cNvSpPr/>
          <p:nvPr/>
        </p:nvSpPr>
        <p:spPr>
          <a:xfrm>
            <a:off x="6086475" y="1449388"/>
            <a:ext cx="13236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Example:</a:t>
            </a:r>
          </a:p>
        </p:txBody>
      </p:sp>
    </p:spTree>
    <p:extLst>
      <p:ext uri="{BB962C8B-B14F-4D97-AF65-F5344CB8AC3E}">
        <p14:creationId xmlns:p14="http://schemas.microsoft.com/office/powerpoint/2010/main" val="75332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6F842-2E6B-D447-BC69-AC1206491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dataset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DD2003-A086-6345-A24C-528DE7C71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15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6A2AA8-392C-4041-AE01-1C7827A9A0D9}"/>
              </a:ext>
            </a:extLst>
          </p:cNvPr>
          <p:cNvSpPr/>
          <p:nvPr/>
        </p:nvSpPr>
        <p:spPr>
          <a:xfrm>
            <a:off x="192995" y="1449388"/>
            <a:ext cx="119649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German Traffic Sign Recognition Benchmark (GTSRB) dataset </a:t>
            </a:r>
          </a:p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for a classification challenge held at the International Joint Conference on Neural Networks (IJCNN) in 2011.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 than 50 000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43 classes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realistic examples with varying lighting conditions and backgrounds </a:t>
            </a:r>
          </a:p>
          <a:p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 is split into three subsets: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Training: 34 799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Validation: 4 410 images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Testing: 12 630 images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476821-E12C-C940-979A-CB5289E53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89" y="5235040"/>
            <a:ext cx="9144000" cy="1041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F5E484D-DBD6-6A47-AED9-9DD4728B6E9B}"/>
              </a:ext>
            </a:extLst>
          </p:cNvPr>
          <p:cNvSpPr/>
          <p:nvPr/>
        </p:nvSpPr>
        <p:spPr>
          <a:xfrm>
            <a:off x="3517955" y="6276440"/>
            <a:ext cx="51560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/>
              <a:t>Figure: Sample images from the GTSRB Dataset ([4]). </a:t>
            </a:r>
            <a:endParaRPr lang="en-GB" sz="2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64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C5D1-5E51-E447-BE2E-4E4F8E66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NN model</a:t>
            </a:r>
            <a:endParaRPr lang="ru-RU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28BE83-F17C-E342-AA1F-1E9F9C387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675" y="2110018"/>
            <a:ext cx="10515600" cy="237829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8D222A-BF0A-9143-A195-627E3613A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16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2F2A15-C346-DD44-B4D5-89694ECDA6E2}"/>
              </a:ext>
            </a:extLst>
          </p:cNvPr>
          <p:cNvSpPr/>
          <p:nvPr/>
        </p:nvSpPr>
        <p:spPr>
          <a:xfrm>
            <a:off x="227013" y="5545480"/>
            <a:ext cx="116438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Was designed on TF 1.14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1D00781-B973-4C42-988A-6A41CD463ACE}"/>
              </a:ext>
            </a:extLst>
          </p:cNvPr>
          <p:cNvSpPr/>
          <p:nvPr/>
        </p:nvSpPr>
        <p:spPr>
          <a:xfrm>
            <a:off x="227013" y="4532128"/>
            <a:ext cx="119649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Figure: Architecture of the case study convolutional neural network. Picture generated with code from ([5]), traffic sign picture taken from the GTSRB dataset ([4]). </a:t>
            </a:r>
          </a:p>
        </p:txBody>
      </p:sp>
    </p:spTree>
    <p:extLst>
      <p:ext uri="{BB962C8B-B14F-4D97-AF65-F5344CB8AC3E}">
        <p14:creationId xmlns:p14="http://schemas.microsoft.com/office/powerpoint/2010/main" val="3505949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50CE-9E73-7548-8133-E068CF26D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84312"/>
            <a:ext cx="8802687" cy="5096509"/>
          </a:xfrm>
        </p:spPr>
        <p:txBody>
          <a:bodyPr>
            <a:normAutofit fontScale="40000" lnSpcReduction="2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4000" dirty="0"/>
              <a:t>model = </a:t>
            </a:r>
            <a:r>
              <a:rPr lang="en-US" sz="4000" dirty="0" err="1"/>
              <a:t>tf.keras.Sequential</a:t>
            </a:r>
            <a:r>
              <a:rPr lang="en-US" sz="4000" dirty="0"/>
              <a:t>()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(Conv2D(32, (3,3), </a:t>
            </a:r>
            <a:r>
              <a:rPr lang="en-US" sz="4000" dirty="0" err="1"/>
              <a:t>input_shape</a:t>
            </a:r>
            <a:r>
              <a:rPr lang="en-US" sz="4000" dirty="0"/>
              <a:t>=</a:t>
            </a:r>
            <a:r>
              <a:rPr lang="en-US" sz="4000" dirty="0" err="1"/>
              <a:t>input_shape</a:t>
            </a:r>
            <a:r>
              <a:rPr lang="en-US" sz="4000" dirty="0"/>
              <a:t>, padding="same", activation="</a:t>
            </a:r>
            <a:r>
              <a:rPr lang="en-US" sz="4000" dirty="0" err="1"/>
              <a:t>relu</a:t>
            </a:r>
            <a:r>
              <a:rPr lang="en-US" sz="4000" dirty="0"/>
              <a:t>"))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(Conv2D(32, (3,3), padding="same", activation="</a:t>
            </a:r>
            <a:r>
              <a:rPr lang="en-US" sz="4000" dirty="0" err="1"/>
              <a:t>relu</a:t>
            </a:r>
            <a:r>
              <a:rPr lang="en-US" sz="4000" dirty="0"/>
              <a:t>"))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(MaxPooling2D((2,2), strides=2))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(Dropout(rate=0.25))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(Conv2D(filters=64, </a:t>
            </a:r>
            <a:r>
              <a:rPr lang="en-US" sz="4000" dirty="0" err="1"/>
              <a:t>kernel_size</a:t>
            </a:r>
            <a:r>
              <a:rPr lang="en-US" sz="4000" dirty="0"/>
              <a:t>=(3, 3), padding="same", activation='</a:t>
            </a:r>
            <a:r>
              <a:rPr lang="en-US" sz="4000" dirty="0" err="1"/>
              <a:t>relu</a:t>
            </a:r>
            <a:r>
              <a:rPr lang="en-US" sz="4000" dirty="0"/>
              <a:t>'))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(Conv2D(filters=64, </a:t>
            </a:r>
            <a:r>
              <a:rPr lang="en-US" sz="4000" dirty="0" err="1"/>
              <a:t>kernel_size</a:t>
            </a:r>
            <a:r>
              <a:rPr lang="en-US" sz="4000" dirty="0"/>
              <a:t>=(3, 3), padding="same", activation='</a:t>
            </a:r>
            <a:r>
              <a:rPr lang="en-US" sz="4000" dirty="0" err="1"/>
              <a:t>relu</a:t>
            </a:r>
            <a:r>
              <a:rPr lang="en-US" sz="4000" dirty="0"/>
              <a:t>'))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(MaxPooling2D(</a:t>
            </a:r>
            <a:r>
              <a:rPr lang="en-US" sz="4000" dirty="0" err="1"/>
              <a:t>pool_size</a:t>
            </a:r>
            <a:r>
              <a:rPr lang="en-US" sz="4000" dirty="0"/>
              <a:t>=(2, 2), strides=2))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(Dropout(rate=0.25))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(Flatten())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(Dense(256, activation='</a:t>
            </a:r>
            <a:r>
              <a:rPr lang="en-US" sz="4000" dirty="0" err="1"/>
              <a:t>relu</a:t>
            </a:r>
            <a:r>
              <a:rPr lang="en-US" sz="4000" dirty="0"/>
              <a:t>'))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(Dropout(rate=0.5))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sz="4000" dirty="0" err="1"/>
              <a:t>model.add</a:t>
            </a:r>
            <a:r>
              <a:rPr lang="en-US" sz="4000" dirty="0"/>
              <a:t>(Dense(43, activation='</a:t>
            </a:r>
            <a:r>
              <a:rPr lang="en-US" sz="4000" dirty="0" err="1"/>
              <a:t>softmax</a:t>
            </a:r>
            <a:r>
              <a:rPr lang="en-US" sz="4000" dirty="0"/>
              <a:t>'))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C9A574-6685-C04B-8DDB-4CFEC5077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3F0D4597-A89C-0343-AD09-37298E65E4DD}" type="slidenum">
              <a:rPr lang="ru-RU" smtClean="0"/>
              <a:t>17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DE42E-2FE3-B24A-81AC-035FB67E3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704" y="300038"/>
            <a:ext cx="2743200" cy="655796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8016096-CE5E-E941-9B2E-1B4112B39D5C}"/>
              </a:ext>
            </a:extLst>
          </p:cNvPr>
          <p:cNvSpPr/>
          <p:nvPr/>
        </p:nvSpPr>
        <p:spPr>
          <a:xfrm>
            <a:off x="9252857" y="185057"/>
            <a:ext cx="1023257" cy="5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4525DD-F74F-E447-A077-86D972DE595C}"/>
              </a:ext>
            </a:extLst>
          </p:cNvPr>
          <p:cNvSpPr/>
          <p:nvPr/>
        </p:nvSpPr>
        <p:spPr>
          <a:xfrm>
            <a:off x="7077482" y="114980"/>
            <a:ext cx="1023257" cy="5660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08C1-F83E-6446-A779-1603FBC9A66F}"/>
              </a:ext>
            </a:extLst>
          </p:cNvPr>
          <p:cNvSpPr/>
          <p:nvPr/>
        </p:nvSpPr>
        <p:spPr>
          <a:xfrm>
            <a:off x="8330130" y="277178"/>
            <a:ext cx="102325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73BA0B-3B0A-F548-9D59-0339CBADE07D}"/>
              </a:ext>
            </a:extLst>
          </p:cNvPr>
          <p:cNvSpPr/>
          <p:nvPr/>
        </p:nvSpPr>
        <p:spPr>
          <a:xfrm>
            <a:off x="9266304" y="3184307"/>
            <a:ext cx="28647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Figure: Graph by layers of a new neural network. </a:t>
            </a:r>
            <a:endParaRPr lang="en-GB" sz="1400" dirty="0">
              <a:solidFill>
                <a:schemeClr val="tx1">
                  <a:lumMod val="85000"/>
                  <a:lumOff val="1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2745930-640F-1B40-B417-11DDA61E0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neural network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7360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9EFD5-C1BA-7640-82B7-E6621856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neural network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107C0-BE18-6243-9555-563768FE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18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3DC7B9-6F57-D44A-88A0-1B6026423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85" y="1397824"/>
            <a:ext cx="4902200" cy="353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E3E062-7873-C946-9C9A-32554835C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7824"/>
            <a:ext cx="4902200" cy="3530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AD07DC4-A4A9-1244-BF89-2FA6A48C11E3}"/>
              </a:ext>
            </a:extLst>
          </p:cNvPr>
          <p:cNvSpPr/>
          <p:nvPr/>
        </p:nvSpPr>
        <p:spPr>
          <a:xfrm>
            <a:off x="1403551" y="4831450"/>
            <a:ext cx="4057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Figure: </a:t>
            </a:r>
            <a:r>
              <a:rPr lang="en-US" dirty="0"/>
              <a:t>epoch</a:t>
            </a:r>
            <a:r>
              <a:rPr lang="en-GB" dirty="0"/>
              <a:t>-specific precision changes  </a:t>
            </a:r>
            <a:endParaRPr lang="ru-RU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7BD330-F607-C34A-B442-1EB927125F08}"/>
              </a:ext>
            </a:extLst>
          </p:cNvPr>
          <p:cNvSpPr/>
          <p:nvPr/>
        </p:nvSpPr>
        <p:spPr>
          <a:xfrm>
            <a:off x="6730865" y="4831450"/>
            <a:ext cx="34546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Figure: </a:t>
            </a:r>
            <a:r>
              <a:rPr lang="en-US" dirty="0"/>
              <a:t>epoch</a:t>
            </a:r>
            <a:r>
              <a:rPr lang="en-GB" dirty="0"/>
              <a:t>-specific loss changes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C0BF30-5526-9949-BBAF-B51B71A40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77" y="5142692"/>
            <a:ext cx="5360496" cy="858491"/>
          </a:xfrm>
          <a:prstGeom prst="rect">
            <a:avLst/>
          </a:prstGeom>
          <a:noFill/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73C4BFD-33DC-1B49-9D2D-FC64CE9AE921}"/>
              </a:ext>
            </a:extLst>
          </p:cNvPr>
          <p:cNvSpPr/>
          <p:nvPr/>
        </p:nvSpPr>
        <p:spPr>
          <a:xfrm>
            <a:off x="227013" y="5859060"/>
            <a:ext cx="98313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rgbClr val="242729"/>
                </a:solidFill>
                <a:latin typeface="STIXGeneral" pitchFamily="2" charset="2"/>
              </a:rPr>
              <a:t>𝐰</a:t>
            </a:r>
            <a:r>
              <a:rPr lang="en-GB" dirty="0">
                <a:solidFill>
                  <a:srgbClr val="242729"/>
                </a:solidFill>
                <a:latin typeface="inherit"/>
              </a:rPr>
              <a:t> refer to the model parameters, e.g. weights of the neural network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729"/>
                </a:solidFill>
                <a:latin typeface="STIXGeneral-Italic" pitchFamily="2" charset="2"/>
              </a:rPr>
              <a:t>𝑦</a:t>
            </a:r>
            <a:r>
              <a:rPr lang="en-GB" baseline="-25000" dirty="0" err="1">
                <a:solidFill>
                  <a:srgbClr val="242729"/>
                </a:solidFill>
                <a:latin typeface="STIXGeneral-Italic" pitchFamily="2" charset="2"/>
              </a:rPr>
              <a:t>i</a:t>
            </a:r>
            <a:r>
              <a:rPr lang="en-GB" dirty="0">
                <a:solidFill>
                  <a:srgbClr val="242729"/>
                </a:solidFill>
                <a:latin typeface="inherit"/>
              </a:rPr>
              <a:t> is the true label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42729"/>
                </a:solidFill>
                <a:latin typeface="inherit"/>
              </a:rPr>
              <a:t>    is the predicted label</a:t>
            </a:r>
            <a:endParaRPr lang="en-GB" b="0" i="0" u="none" strike="noStrike" dirty="0">
              <a:solidFill>
                <a:srgbClr val="242729"/>
              </a:solidFill>
              <a:effectLst/>
              <a:latin typeface="inheri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F9FF3F-4D96-7F45-BC04-1A86928EB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2" y="6460620"/>
            <a:ext cx="137522" cy="261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10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840D0-C4CD-6D42-AA9D-2490A1ABE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Fault injection experiment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E0049-8A29-E14F-A4A0-988DB3CAA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/>
              <a:t>Bit flips </a:t>
            </a:r>
            <a:r>
              <a:rPr lang="en-GB" dirty="0"/>
              <a:t>are injected into the each layers</a:t>
            </a:r>
          </a:p>
          <a:p>
            <a:r>
              <a:rPr lang="en-GB" dirty="0"/>
              <a:t>Each probability for fault injection is tested 100 times </a:t>
            </a:r>
          </a:p>
          <a:p>
            <a:r>
              <a:rPr lang="en-GB" dirty="0"/>
              <a:t>The experiment for each layer includes 10 different fault injection probabilities </a:t>
            </a:r>
            <a:endParaRPr lang="en-US" dirty="0"/>
          </a:p>
          <a:p>
            <a:r>
              <a:rPr lang="en-US" dirty="0"/>
              <a:t>Duration of experiment: 2 days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F22FD6-8480-8847-BFDD-D0BDAEC5C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19</a:t>
            </a:fld>
            <a:r>
              <a:rPr lang="en-US" dirty="0"/>
              <a:t> /25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72400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7B481-4C80-FF42-BFD0-D703234BB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BCD94-EE5A-E646-A703-9D91C9EC2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Port fault injection framework from </a:t>
            </a:r>
            <a:r>
              <a:rPr lang="en-US" dirty="0" err="1"/>
              <a:t>Tensorflow</a:t>
            </a:r>
            <a:r>
              <a:rPr lang="en-US" dirty="0"/>
              <a:t> 1 to </a:t>
            </a:r>
            <a:r>
              <a:rPr lang="en-US" dirty="0" err="1"/>
              <a:t>Tensorflow</a:t>
            </a:r>
            <a:r>
              <a:rPr lang="en-US" dirty="0"/>
              <a:t> 2</a:t>
            </a:r>
            <a:r>
              <a:rPr lang="ru-RU" dirty="0"/>
              <a:t>:</a:t>
            </a:r>
          </a:p>
          <a:p>
            <a:r>
              <a:rPr lang="en-US" dirty="0"/>
              <a:t>understand what the first version</a:t>
            </a:r>
            <a:r>
              <a:rPr lang="ru-RU" dirty="0"/>
              <a:t> </a:t>
            </a:r>
            <a:r>
              <a:rPr lang="en-US" dirty="0"/>
              <a:t>of fault</a:t>
            </a:r>
            <a:r>
              <a:rPr lang="ru-RU" dirty="0"/>
              <a:t> </a:t>
            </a:r>
            <a:r>
              <a:rPr lang="en-US" dirty="0"/>
              <a:t>injection framework</a:t>
            </a:r>
            <a:r>
              <a:rPr lang="ru-RU" dirty="0"/>
              <a:t> </a:t>
            </a:r>
            <a:r>
              <a:rPr lang="en-US" dirty="0"/>
              <a:t>does</a:t>
            </a:r>
            <a:endParaRPr lang="ru-RU" dirty="0"/>
          </a:p>
          <a:p>
            <a:r>
              <a:rPr lang="en-US" dirty="0"/>
              <a:t>understand the architecture of TensorFlow 2</a:t>
            </a:r>
            <a:endParaRPr lang="ru-RU" dirty="0"/>
          </a:p>
          <a:p>
            <a:r>
              <a:rPr lang="en-US" dirty="0"/>
              <a:t>propose suitable fault injection mechanism for TensorFlow 2</a:t>
            </a:r>
          </a:p>
          <a:p>
            <a:r>
              <a:rPr lang="en-US" dirty="0"/>
              <a:t>implement prototypical software</a:t>
            </a:r>
          </a:p>
          <a:p>
            <a:r>
              <a:rPr lang="en-US" dirty="0"/>
              <a:t>port case study neural network to TensorFlow 2</a:t>
            </a:r>
          </a:p>
          <a:p>
            <a:r>
              <a:rPr lang="en-US" dirty="0"/>
              <a:t>perform fault injection experiment</a:t>
            </a:r>
          </a:p>
          <a:p>
            <a:r>
              <a:rPr lang="en-US" dirty="0"/>
              <a:t>demonstrate and interpret results</a:t>
            </a:r>
            <a:endParaRPr lang="ru-RU" dirty="0"/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32618-C9FE-7F4F-B4B9-40DA12426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</a:t>
            </a:fld>
            <a:r>
              <a:rPr lang="en-US" dirty="0"/>
              <a:t>/25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00851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08D8A-F7B3-1943-952B-B37B17143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B5E6AE-D5CF-F642-ADE6-3A756360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20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2C4327-AA92-1C40-A689-57E7F3BA3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366" y="2322110"/>
            <a:ext cx="5431536" cy="37341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33391-1B03-8B4D-99E5-53C21188C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784" y="2322110"/>
            <a:ext cx="50546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923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A77E-381E-5D4C-9991-0A2DD901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641D-B762-0F41-BD78-604AB022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21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B274A-B900-FD47-BD12-FECB71F39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4091192"/>
            <a:ext cx="3402012" cy="2376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CB0C85-1DE5-4C4B-9C2F-18ABFF78A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13" y="1647239"/>
            <a:ext cx="3402012" cy="2376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F0F807-6BFC-C043-92FF-19ACB7146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824" y="1647238"/>
            <a:ext cx="3402012" cy="2376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379AA7-FF05-A341-A98F-F85F44B5F6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238" y="4077632"/>
            <a:ext cx="3462337" cy="24184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FB8D604-F43E-8C4A-8901-84A2CED59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1788" y="4091192"/>
            <a:ext cx="3402012" cy="237628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879CEBC-6745-3A4D-ACE7-01770BBAE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9563" y="1646900"/>
            <a:ext cx="3462337" cy="237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2219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5A77E-381E-5D4C-9991-0A2DD901A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E641D-B762-0F41-BD78-604AB0224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22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A630D8-A962-D047-9CC0-F6CE0AFE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13" y="1643063"/>
            <a:ext cx="3402014" cy="2376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0D8A16-A952-AD41-86A7-65155D7C2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63" y="4069520"/>
            <a:ext cx="3402014" cy="23762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51079E-8E87-2C41-BF6C-F5C52A0BA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111" y="1616209"/>
            <a:ext cx="3402014" cy="23762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9EE3E8-8AA2-0548-8E14-72C19C5492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6711" y="4069521"/>
            <a:ext cx="3402014" cy="23762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574680-5257-8D47-8EE8-1BC311822B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665" y="1643063"/>
            <a:ext cx="3402013" cy="23762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A89A149-44C0-BB49-8DF8-C0AF4EFDB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9115" y="4071243"/>
            <a:ext cx="3402014" cy="237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6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66CE-8A43-E349-98B5-ED64A5FB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8CF0-043C-D94B-9BE0-E75939FC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23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05099B-E1EC-6842-9359-28E2F547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484313"/>
            <a:ext cx="5576888" cy="4692650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Convolutional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Convolutional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 pooling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Convolutional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Max pooling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Flatten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Dense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Dropout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Dense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41490E-4A72-F542-AA5C-B49589B5DC09}"/>
              </a:ext>
            </a:extLst>
          </p:cNvPr>
          <p:cNvSpPr/>
          <p:nvPr/>
        </p:nvSpPr>
        <p:spPr>
          <a:xfrm>
            <a:off x="519112" y="5221288"/>
            <a:ext cx="490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Figure: </a:t>
            </a:r>
            <a:r>
              <a:rPr lang="en-US" dirty="0"/>
              <a:t>Accuracy drop for each layer with 50% probability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359093-3DA8-2B44-9AB0-E31C9B1E1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663700"/>
            <a:ext cx="4978400" cy="35306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849CA3-9C5D-B843-A0FC-BC766EAE61EC}"/>
              </a:ext>
            </a:extLst>
          </p:cNvPr>
          <p:cNvCxnSpPr>
            <a:cxnSpLocks/>
          </p:cNvCxnSpPr>
          <p:nvPr/>
        </p:nvCxnSpPr>
        <p:spPr>
          <a:xfrm flipV="1">
            <a:off x="1324535" y="4275056"/>
            <a:ext cx="0" cy="438139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394CC9-3634-0048-B639-908A7AE70761}"/>
              </a:ext>
            </a:extLst>
          </p:cNvPr>
          <p:cNvCxnSpPr>
            <a:cxnSpLocks/>
          </p:cNvCxnSpPr>
          <p:nvPr/>
        </p:nvCxnSpPr>
        <p:spPr>
          <a:xfrm flipV="1">
            <a:off x="1678641" y="4444253"/>
            <a:ext cx="0" cy="268942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43AE6C4-CC28-064F-AF85-57E16541536B}"/>
              </a:ext>
            </a:extLst>
          </p:cNvPr>
          <p:cNvCxnSpPr>
            <a:cxnSpLocks/>
          </p:cNvCxnSpPr>
          <p:nvPr/>
        </p:nvCxnSpPr>
        <p:spPr>
          <a:xfrm flipV="1">
            <a:off x="2021541" y="4204355"/>
            <a:ext cx="0" cy="508839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7CFDF6E-26C9-F74D-8FF2-D2AF23DAF8ED}"/>
              </a:ext>
            </a:extLst>
          </p:cNvPr>
          <p:cNvCxnSpPr>
            <a:cxnSpLocks/>
          </p:cNvCxnSpPr>
          <p:nvPr/>
        </p:nvCxnSpPr>
        <p:spPr>
          <a:xfrm flipV="1">
            <a:off x="2377888" y="4204355"/>
            <a:ext cx="0" cy="508840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09AC86E-7812-9B4A-96EF-CA12E17457DB}"/>
              </a:ext>
            </a:extLst>
          </p:cNvPr>
          <p:cNvCxnSpPr>
            <a:cxnSpLocks/>
          </p:cNvCxnSpPr>
          <p:nvPr/>
        </p:nvCxnSpPr>
        <p:spPr>
          <a:xfrm flipV="1">
            <a:off x="2734235" y="4444253"/>
            <a:ext cx="0" cy="268941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E1235CA-1826-C145-970B-C78AC28AB148}"/>
              </a:ext>
            </a:extLst>
          </p:cNvPr>
          <p:cNvCxnSpPr>
            <a:cxnSpLocks/>
          </p:cNvCxnSpPr>
          <p:nvPr/>
        </p:nvCxnSpPr>
        <p:spPr>
          <a:xfrm flipV="1">
            <a:off x="3079837" y="4576483"/>
            <a:ext cx="0" cy="136711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A8737DC-FE80-4748-B72E-9E14BC560147}"/>
              </a:ext>
            </a:extLst>
          </p:cNvPr>
          <p:cNvCxnSpPr>
            <a:cxnSpLocks/>
          </p:cNvCxnSpPr>
          <p:nvPr/>
        </p:nvCxnSpPr>
        <p:spPr>
          <a:xfrm flipV="1">
            <a:off x="3432997" y="4534293"/>
            <a:ext cx="0" cy="178902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568CEEB-D173-B644-9338-812BB4D0E37E}"/>
              </a:ext>
            </a:extLst>
          </p:cNvPr>
          <p:cNvCxnSpPr>
            <a:cxnSpLocks/>
          </p:cNvCxnSpPr>
          <p:nvPr/>
        </p:nvCxnSpPr>
        <p:spPr>
          <a:xfrm flipV="1">
            <a:off x="3775504" y="4534293"/>
            <a:ext cx="0" cy="178902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B7CF430-5C4E-634B-AFDA-F7FFCA607AE6}"/>
              </a:ext>
            </a:extLst>
          </p:cNvPr>
          <p:cNvCxnSpPr>
            <a:cxnSpLocks/>
          </p:cNvCxnSpPr>
          <p:nvPr/>
        </p:nvCxnSpPr>
        <p:spPr>
          <a:xfrm flipV="1">
            <a:off x="4129010" y="4534293"/>
            <a:ext cx="0" cy="178902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D655E9-AAF1-5C4D-B7FD-711E1A84E078}"/>
              </a:ext>
            </a:extLst>
          </p:cNvPr>
          <p:cNvCxnSpPr>
            <a:cxnSpLocks/>
          </p:cNvCxnSpPr>
          <p:nvPr/>
        </p:nvCxnSpPr>
        <p:spPr>
          <a:xfrm flipV="1">
            <a:off x="4487228" y="3606447"/>
            <a:ext cx="0" cy="1106747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97F2A3F-F35B-9241-862A-986F0A1B0539}"/>
              </a:ext>
            </a:extLst>
          </p:cNvPr>
          <p:cNvCxnSpPr>
            <a:cxnSpLocks/>
          </p:cNvCxnSpPr>
          <p:nvPr/>
        </p:nvCxnSpPr>
        <p:spPr>
          <a:xfrm flipV="1">
            <a:off x="4828164" y="3606447"/>
            <a:ext cx="0" cy="1106747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3EC73A0-D28E-4343-B2B6-38BE1008D5CC}"/>
              </a:ext>
            </a:extLst>
          </p:cNvPr>
          <p:cNvCxnSpPr>
            <a:cxnSpLocks/>
          </p:cNvCxnSpPr>
          <p:nvPr/>
        </p:nvCxnSpPr>
        <p:spPr>
          <a:xfrm flipV="1">
            <a:off x="5186382" y="2518553"/>
            <a:ext cx="0" cy="2194641"/>
          </a:xfrm>
          <a:prstGeom prst="line">
            <a:avLst/>
          </a:prstGeom>
          <a:ln w="19050">
            <a:solidFill>
              <a:srgbClr val="4780D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4463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966CE-8A43-E349-98B5-ED64A5FBD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58CF0-043C-D94B-9BE0-E75939FC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24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05099B-E1EC-6842-9359-28E2F54764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2" y="1484313"/>
            <a:ext cx="11445875" cy="469265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Created Suitable fault injection mechanism for TensorFlow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Implemented prototypical software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Created case study neural network on TensorFlow 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Performed fault injection experiment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Results of experiment was demonstrated and interpreted: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Fault injections into dense layers </a:t>
            </a:r>
            <a:r>
              <a:rPr lang="ru-RU" dirty="0"/>
              <a:t> </a:t>
            </a:r>
            <a:r>
              <a:rPr lang="en-US" dirty="0"/>
              <a:t>has crucial effect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Fault injections into dropout layers has the same effect as max pooling layers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74565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1A3E-81AF-2A43-95F7-84E4AEA8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7E4E6-70B5-7143-A32E-3C00AE5D0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Easy TensorFlow  - 1- Graph and Session. 2019. https://www.easy-tensorflow.com/tf-tutorials/basics/graph-and-session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Keras home page. 2019. URL: https://keras.io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TensorFlow is dead, long live TensorFlow! URL: https://hackernoon.com/tensorflow-is-dead-long-live-tensorflow-49d3e975cf04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J. </a:t>
            </a:r>
            <a:r>
              <a:rPr lang="en-GB" dirty="0" err="1"/>
              <a:t>Stallkamp</a:t>
            </a:r>
            <a:r>
              <a:rPr lang="en-GB" dirty="0"/>
              <a:t> et al. “Man vs. computer: Benchmarking machine learning algorithms for traffic sign recognition”. </a:t>
            </a:r>
            <a:r>
              <a:rPr lang="en-GB" dirty="0" err="1"/>
              <a:t>en</a:t>
            </a:r>
            <a:r>
              <a:rPr lang="en-GB" dirty="0"/>
              <a:t>. In: </a:t>
            </a:r>
            <a:r>
              <a:rPr lang="en-GB" i="1" dirty="0"/>
              <a:t>Neural Networks </a:t>
            </a:r>
            <a:r>
              <a:rPr lang="en-GB" dirty="0"/>
              <a:t>32 (Aug. 2012), pp. 323–332. ISSN: 08936080. DOI: 10.1016/j.neunet.2012.02.016. URL: https://</a:t>
            </a:r>
            <a:r>
              <a:rPr lang="en-GB" dirty="0" err="1"/>
              <a:t>linkinghub.elsevier.com</a:t>
            </a:r>
            <a:r>
              <a:rPr lang="en-GB" dirty="0"/>
              <a:t>/retrieve/</a:t>
            </a:r>
            <a:r>
              <a:rPr lang="en-GB" dirty="0" err="1"/>
              <a:t>pii</a:t>
            </a:r>
            <a:r>
              <a:rPr lang="en-GB" dirty="0"/>
              <a:t>/S0893608012000457 (visited on 04/29/2019).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/>
              <a:t>Haris</a:t>
            </a:r>
            <a:r>
              <a:rPr lang="en-GB" dirty="0"/>
              <a:t> Iqbal. </a:t>
            </a:r>
            <a:r>
              <a:rPr lang="en-GB" i="1" dirty="0"/>
              <a:t>HarisIqbal88/</a:t>
            </a:r>
            <a:r>
              <a:rPr lang="en-GB" i="1" dirty="0" err="1"/>
              <a:t>PlotNeuralNet</a:t>
            </a:r>
            <a:r>
              <a:rPr lang="en-GB" i="1" dirty="0"/>
              <a:t> v1.0.0</a:t>
            </a:r>
            <a:r>
              <a:rPr lang="en-GB" dirty="0"/>
              <a:t>. Dec. 2018. DOI: 10.5281/zenodo.2526396. URL: https://</a:t>
            </a:r>
            <a:r>
              <a:rPr lang="en-GB" dirty="0" err="1"/>
              <a:t>doi.org</a:t>
            </a:r>
            <a:r>
              <a:rPr lang="en-GB" dirty="0"/>
              <a:t>/10.5281/zenodo.2526396. 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7D513-084D-684C-B3DB-5979E7F2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25</a:t>
            </a:fld>
            <a:r>
              <a:rPr lang="en-US" dirty="0"/>
              <a:t>/25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68877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316F-45A5-704C-9D13-1F2167427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Tensorflow</a:t>
            </a:r>
            <a:r>
              <a:rPr lang="ru-RU" dirty="0"/>
              <a:t> </a:t>
            </a:r>
            <a:r>
              <a:rPr lang="en-US" dirty="0"/>
              <a:t>v1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12E004-96E0-8948-9BBA-3D8350A60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113" y="2759170"/>
            <a:ext cx="4178586" cy="2670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7CC80ED-15DF-F747-B62E-0B5A06494548}"/>
              </a:ext>
            </a:extLst>
          </p:cNvPr>
          <p:cNvSpPr/>
          <p:nvPr/>
        </p:nvSpPr>
        <p:spPr>
          <a:xfrm>
            <a:off x="241301" y="1459824"/>
            <a:ext cx="113538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Created by the Google Brain team, TensorFlow is an open source library for numerical computation and large-scale machine learning.</a:t>
            </a:r>
          </a:p>
          <a:p>
            <a:endParaRPr lang="en-GB" dirty="0"/>
          </a:p>
          <a:p>
            <a:r>
              <a:rPr lang="en-GB" dirty="0"/>
              <a:t>Components: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Tensor</a:t>
            </a:r>
            <a:endParaRPr lang="en-GB" dirty="0"/>
          </a:p>
          <a:p>
            <a:r>
              <a:rPr lang="en-GB" dirty="0"/>
              <a:t>A tensor is a </a:t>
            </a:r>
            <a:r>
              <a:rPr lang="en-GB" b="1" dirty="0"/>
              <a:t>vector</a:t>
            </a:r>
            <a:r>
              <a:rPr lang="en-GB" dirty="0"/>
              <a:t> or </a:t>
            </a:r>
            <a:r>
              <a:rPr lang="en-GB" b="1" dirty="0"/>
              <a:t>matrix</a:t>
            </a:r>
            <a:r>
              <a:rPr lang="en-GB" dirty="0"/>
              <a:t> of n-dimensions that represents all types of data. </a:t>
            </a:r>
          </a:p>
          <a:p>
            <a:r>
              <a:rPr lang="en-GB" dirty="0"/>
              <a:t>A tensor can be originated from the input data or the result of a computation. </a:t>
            </a:r>
          </a:p>
          <a:p>
            <a:r>
              <a:rPr lang="en-GB" dirty="0"/>
              <a:t>In TensorFlow, all the operations are conducted inside a </a:t>
            </a:r>
            <a:r>
              <a:rPr lang="en-GB" b="1" dirty="0"/>
              <a:t>graph</a:t>
            </a:r>
            <a:r>
              <a:rPr lang="en-GB" dirty="0"/>
              <a:t>.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Graph</a:t>
            </a:r>
          </a:p>
          <a:p>
            <a:r>
              <a:rPr lang="en-GB" dirty="0"/>
              <a:t>The graph gathers and describes all the series computations done during the training. </a:t>
            </a:r>
          </a:p>
          <a:p>
            <a:r>
              <a:rPr lang="en-GB" dirty="0"/>
              <a:t>All the computations in the graph are done by connecting tensors together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B19CA-1290-AD44-94C5-2528E7D5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3</a:t>
            </a:fld>
            <a:r>
              <a:rPr lang="en-US" dirty="0"/>
              <a:t>/25</a:t>
            </a:r>
            <a:endParaRPr lang="ru-R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7104337-2162-6E45-912D-B52A639667F8}"/>
              </a:ext>
            </a:extLst>
          </p:cNvPr>
          <p:cNvSpPr/>
          <p:nvPr/>
        </p:nvSpPr>
        <p:spPr>
          <a:xfrm>
            <a:off x="8842087" y="5378441"/>
            <a:ext cx="2629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Figure: Graph in TFv1([1])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F653EE-C14D-F743-9AD2-C00702761B33}"/>
              </a:ext>
            </a:extLst>
          </p:cNvPr>
          <p:cNvSpPr/>
          <p:nvPr/>
        </p:nvSpPr>
        <p:spPr>
          <a:xfrm>
            <a:off x="227013" y="5523914"/>
            <a:ext cx="51030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b="1" dirty="0"/>
              <a:t>Framework interface is not easy to use</a:t>
            </a:r>
            <a:endParaRPr lang="ru-RU" sz="2400" b="1" dirty="0"/>
          </a:p>
        </p:txBody>
      </p:sp>
    </p:spTree>
    <p:extLst>
      <p:ext uri="{BB962C8B-B14F-4D97-AF65-F5344CB8AC3E}">
        <p14:creationId xmlns:p14="http://schemas.microsoft.com/office/powerpoint/2010/main" val="2169539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8D228-30A3-8143-89FF-5C280EAB2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Keras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6457C9-EA0B-234F-88DB-4C7669805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4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5BB53-BAD5-7541-A60B-DD1251D3B6FC}"/>
              </a:ext>
            </a:extLst>
          </p:cNvPr>
          <p:cNvSpPr/>
          <p:nvPr/>
        </p:nvSpPr>
        <p:spPr>
          <a:xfrm>
            <a:off x="249237" y="1506342"/>
            <a:ext cx="566261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Keras is a high-level neural networks API;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written in Python and capable of running on top; of TensorFlow, CNTK, or Theano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developed with a focus on enabling fast experimentation;</a:t>
            </a:r>
            <a:endParaRPr lang="ru-RU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able </a:t>
            </a:r>
            <a:r>
              <a:rPr lang="en-GB" sz="2800" dirty="0"/>
              <a:t>to go from idea to result with the least possible delay is key to doing good research.</a:t>
            </a:r>
          </a:p>
          <a:p>
            <a:endParaRPr lang="en-GB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9838B-05CA-C340-962E-0A1494DE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096728"/>
            <a:ext cx="5500688" cy="159519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237E80-8C93-4747-90C9-2AC7FF86F57A}"/>
              </a:ext>
            </a:extLst>
          </p:cNvPr>
          <p:cNvSpPr/>
          <p:nvPr/>
        </p:nvSpPr>
        <p:spPr>
          <a:xfrm>
            <a:off x="6096000" y="1506342"/>
            <a:ext cx="58689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Guiding principles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User friendliness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Modularity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Easy extensibility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Work with Python</a:t>
            </a:r>
            <a:endParaRPr lang="ru-RU" sz="2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4EB29F-26DD-2E4A-9D51-8725A01EFDB7}"/>
              </a:ext>
            </a:extLst>
          </p:cNvPr>
          <p:cNvSpPr/>
          <p:nvPr/>
        </p:nvSpPr>
        <p:spPr>
          <a:xfrm>
            <a:off x="6810434" y="5773934"/>
            <a:ext cx="35459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Figure: Keras logo ([2]) </a:t>
            </a:r>
          </a:p>
        </p:txBody>
      </p:sp>
    </p:spTree>
    <p:extLst>
      <p:ext uri="{BB962C8B-B14F-4D97-AF65-F5344CB8AC3E}">
        <p14:creationId xmlns:p14="http://schemas.microsoft.com/office/powerpoint/2010/main" val="2590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9C228-E653-9148-AFED-52E864F2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Tensorflow</a:t>
            </a:r>
            <a:r>
              <a:rPr lang="en-US" dirty="0"/>
              <a:t> 2</a:t>
            </a:r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71EE3-7AC1-8D48-B066-8158D7288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5</a:t>
            </a:fld>
            <a:r>
              <a:rPr lang="en-US" dirty="0"/>
              <a:t> /25</a:t>
            </a:r>
            <a:endParaRPr lang="ru-R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CCF7E6-0D8E-9C49-88FC-DFE2F9F1C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67" y="1484313"/>
            <a:ext cx="10944225" cy="2802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834257A-1D79-B34E-A294-991617ED59E9}"/>
              </a:ext>
            </a:extLst>
          </p:cNvPr>
          <p:cNvSpPr/>
          <p:nvPr/>
        </p:nvSpPr>
        <p:spPr>
          <a:xfrm>
            <a:off x="227012" y="4728536"/>
            <a:ext cx="1134428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Unify RNN (LSTM/GRU/other recurrent models) interfaces between TF RNN and Keras RNN at the release of TensorFlow 2.0.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Unify </a:t>
            </a:r>
            <a:r>
              <a:rPr lang="en-US" dirty="0" err="1"/>
              <a:t>tf.train</a:t>
            </a:r>
            <a:r>
              <a:rPr lang="en-US" dirty="0"/>
              <a:t> and </a:t>
            </a:r>
            <a:r>
              <a:rPr lang="en-US" dirty="0" err="1"/>
              <a:t>tf.keras.optimizers</a:t>
            </a:r>
            <a:r>
              <a:rPr lang="en-US" dirty="0"/>
              <a:t> API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Have a single set of optimizers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C17F77-F0CF-A342-B7CB-5D6391BB0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50" y="4312404"/>
            <a:ext cx="8470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61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8E88C46-678B-BC49-98D1-23F0568A2C59}"/>
              </a:ext>
            </a:extLst>
          </p:cNvPr>
          <p:cNvSpPr/>
          <p:nvPr/>
        </p:nvSpPr>
        <p:spPr>
          <a:xfrm>
            <a:off x="236538" y="1966747"/>
            <a:ext cx="58594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model = </a:t>
            </a:r>
            <a:r>
              <a:rPr lang="en-GB" dirty="0" err="1"/>
              <a:t>tf.keras.Sequential</a:t>
            </a:r>
            <a:r>
              <a:rPr lang="en-GB" dirty="0"/>
              <a:t>()</a:t>
            </a:r>
            <a:br>
              <a:rPr lang="en-GB" dirty="0"/>
            </a:br>
            <a:r>
              <a:rPr lang="en-GB" dirty="0" err="1"/>
              <a:t>model.add</a:t>
            </a:r>
            <a:r>
              <a:rPr lang="en-GB" dirty="0"/>
              <a:t>(</a:t>
            </a:r>
            <a:r>
              <a:rPr lang="en-GB" dirty="0" err="1"/>
              <a:t>tf.keras.layers.Dense</a:t>
            </a:r>
            <a:r>
              <a:rPr lang="en-GB" dirty="0"/>
              <a:t>(</a:t>
            </a:r>
            <a:r>
              <a:rPr lang="en-GB" dirty="0">
                <a:solidFill>
                  <a:srgbClr val="6897BB"/>
                </a:solidFill>
                <a:effectLst/>
              </a:rPr>
              <a:t>64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>
                <a:solidFill>
                  <a:srgbClr val="AA4926"/>
                </a:solidFill>
                <a:effectLst/>
              </a:rPr>
              <a:t>activation</a:t>
            </a:r>
            <a:r>
              <a:rPr lang="en-GB" dirty="0"/>
              <a:t>=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 err="1">
                <a:solidFill>
                  <a:srgbClr val="6A8759"/>
                </a:solidFill>
                <a:effectLst/>
              </a:rPr>
              <a:t>relu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 err="1"/>
              <a:t>model.add</a:t>
            </a:r>
            <a:r>
              <a:rPr lang="en-GB" dirty="0"/>
              <a:t>(</a:t>
            </a:r>
            <a:r>
              <a:rPr lang="en-GB" dirty="0" err="1"/>
              <a:t>tf.keras.layers.Dense</a:t>
            </a:r>
            <a:r>
              <a:rPr lang="en-GB" dirty="0"/>
              <a:t>(</a:t>
            </a:r>
            <a:r>
              <a:rPr lang="en-GB" dirty="0">
                <a:solidFill>
                  <a:srgbClr val="6897BB"/>
                </a:solidFill>
                <a:effectLst/>
              </a:rPr>
              <a:t>64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>
                <a:solidFill>
                  <a:srgbClr val="AA4926"/>
                </a:solidFill>
                <a:effectLst/>
              </a:rPr>
              <a:t>activation</a:t>
            </a:r>
            <a:r>
              <a:rPr lang="en-GB" dirty="0"/>
              <a:t>=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 err="1">
                <a:solidFill>
                  <a:srgbClr val="6A8759"/>
                </a:solidFill>
                <a:effectLst/>
              </a:rPr>
              <a:t>relu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/>
              <a:t>))</a:t>
            </a:r>
            <a:br>
              <a:rPr lang="en-GB" dirty="0"/>
            </a:br>
            <a:r>
              <a:rPr lang="en-GB" dirty="0" err="1"/>
              <a:t>model.add</a:t>
            </a:r>
            <a:r>
              <a:rPr lang="en-GB" dirty="0"/>
              <a:t>(</a:t>
            </a:r>
            <a:r>
              <a:rPr lang="en-GB" dirty="0" err="1"/>
              <a:t>tf.keras.layers.Dense</a:t>
            </a:r>
            <a:r>
              <a:rPr lang="en-GB" dirty="0"/>
              <a:t>(</a:t>
            </a:r>
            <a:r>
              <a:rPr lang="en-GB" dirty="0">
                <a:solidFill>
                  <a:srgbClr val="6897BB"/>
                </a:solidFill>
                <a:effectLst/>
              </a:rPr>
              <a:t>10</a:t>
            </a:r>
            <a:r>
              <a:rPr lang="en-GB" dirty="0">
                <a:solidFill>
                  <a:srgbClr val="CC7832"/>
                </a:solidFill>
                <a:effectLst/>
              </a:rPr>
              <a:t>, </a:t>
            </a:r>
            <a:r>
              <a:rPr lang="en-GB" dirty="0">
                <a:solidFill>
                  <a:srgbClr val="AA4926"/>
                </a:solidFill>
                <a:effectLst/>
              </a:rPr>
              <a:t>activation</a:t>
            </a:r>
            <a:r>
              <a:rPr lang="en-GB" dirty="0"/>
              <a:t>=</a:t>
            </a:r>
            <a:r>
              <a:rPr lang="en-GB" dirty="0">
                <a:solidFill>
                  <a:srgbClr val="6A8759"/>
                </a:solidFill>
                <a:effectLst/>
              </a:rPr>
              <a:t>'</a:t>
            </a:r>
            <a:r>
              <a:rPr lang="en-GB" dirty="0" err="1">
                <a:solidFill>
                  <a:srgbClr val="6A8759"/>
                </a:solidFill>
                <a:effectLst/>
              </a:rPr>
              <a:t>softmax</a:t>
            </a:r>
            <a:r>
              <a:rPr lang="en-GB" dirty="0">
                <a:solidFill>
                  <a:srgbClr val="6A8759"/>
                </a:solidFill>
                <a:effectLst/>
              </a:rPr>
              <a:t>’</a:t>
            </a:r>
            <a:r>
              <a:rPr lang="en-GB" dirty="0"/>
              <a:t>))</a:t>
            </a:r>
          </a:p>
          <a:p>
            <a:r>
              <a:rPr lang="en-GB" dirty="0"/>
              <a:t>durations = []</a:t>
            </a:r>
            <a:endParaRPr lang="ru-RU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93F1871-374D-8040-83AD-0BE4B069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6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3D0CB1-27F7-C545-98BA-3593675976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TF1 vs TF2 Performance test</a:t>
            </a:r>
            <a:endParaRPr lang="ru-RU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0BB086-993C-C347-9093-48E5729B982E}"/>
              </a:ext>
            </a:extLst>
          </p:cNvPr>
          <p:cNvSpPr/>
          <p:nvPr/>
        </p:nvSpPr>
        <p:spPr>
          <a:xfrm>
            <a:off x="247653" y="1449388"/>
            <a:ext cx="50958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Source code:</a:t>
            </a:r>
            <a:endParaRPr lang="ru-RU" sz="2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0F9C41-880B-8F45-98B4-B09F8F41CABF}"/>
              </a:ext>
            </a:extLst>
          </p:cNvPr>
          <p:cNvSpPr/>
          <p:nvPr/>
        </p:nvSpPr>
        <p:spPr>
          <a:xfrm>
            <a:off x="287792" y="4189846"/>
            <a:ext cx="58082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Platform:</a:t>
            </a:r>
          </a:p>
          <a:p>
            <a:r>
              <a:rPr lang="en-US" sz="2800" b="1" dirty="0"/>
              <a:t>- CPU</a:t>
            </a:r>
            <a:endParaRPr lang="ru-RU" sz="2800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53C4D4-D4EB-924A-BEF5-398A69FF37B6}"/>
              </a:ext>
            </a:extLst>
          </p:cNvPr>
          <p:cNvSpPr/>
          <p:nvPr/>
        </p:nvSpPr>
        <p:spPr>
          <a:xfrm>
            <a:off x="6096000" y="1880972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CC7832"/>
                </a:solidFill>
              </a:rPr>
              <a:t>for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GB" dirty="0">
                <a:solidFill>
                  <a:srgbClr val="CC7832"/>
                </a:solidFill>
              </a:rPr>
              <a:t>in </a:t>
            </a:r>
            <a:r>
              <a:rPr lang="en-GB" dirty="0">
                <a:solidFill>
                  <a:srgbClr val="8888C6"/>
                </a:solidFill>
              </a:rPr>
              <a:t>range</a:t>
            </a:r>
            <a:r>
              <a:rPr lang="en-GB" dirty="0"/>
              <a:t>(</a:t>
            </a:r>
            <a:r>
              <a:rPr lang="en-GB" dirty="0">
                <a:solidFill>
                  <a:srgbClr val="6897BB"/>
                </a:solidFill>
              </a:rPr>
              <a:t>10</a:t>
            </a:r>
            <a:r>
              <a:rPr lang="en-GB" dirty="0"/>
              <a:t>):  </a:t>
            </a:r>
            <a:r>
              <a:rPr lang="en-GB" dirty="0">
                <a:solidFill>
                  <a:srgbClr val="808080"/>
                </a:solidFill>
              </a:rPr>
              <a:t># run N times</a:t>
            </a:r>
            <a:br>
              <a:rPr lang="en-GB" dirty="0">
                <a:solidFill>
                  <a:srgbClr val="808080"/>
                </a:solidFill>
              </a:rPr>
            </a:br>
            <a:r>
              <a:rPr lang="en-GB" dirty="0">
                <a:solidFill>
                  <a:srgbClr val="808080"/>
                </a:solidFill>
              </a:rPr>
              <a:t>    </a:t>
            </a:r>
            <a:r>
              <a:rPr lang="en-GB" dirty="0"/>
              <a:t>start = timer()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model.fit</a:t>
            </a:r>
            <a:r>
              <a:rPr lang="en-GB" dirty="0"/>
              <a:t>(data</a:t>
            </a:r>
            <a:r>
              <a:rPr lang="en-GB" dirty="0">
                <a:solidFill>
                  <a:srgbClr val="CC7832"/>
                </a:solidFill>
              </a:rPr>
              <a:t>, </a:t>
            </a:r>
            <a:r>
              <a:rPr lang="en-GB" dirty="0"/>
              <a:t>labels</a:t>
            </a:r>
            <a:r>
              <a:rPr lang="en-GB" dirty="0">
                <a:solidFill>
                  <a:srgbClr val="CC7832"/>
                </a:solidFill>
              </a:rPr>
              <a:t>, </a:t>
            </a:r>
            <a:r>
              <a:rPr lang="en-GB" dirty="0">
                <a:solidFill>
                  <a:srgbClr val="AA4926"/>
                </a:solidFill>
              </a:rPr>
              <a:t>epochs</a:t>
            </a:r>
            <a:r>
              <a:rPr lang="en-GB" dirty="0"/>
              <a:t>=</a:t>
            </a:r>
            <a:r>
              <a:rPr lang="en-GB" dirty="0">
                <a:solidFill>
                  <a:srgbClr val="6897BB"/>
                </a:solidFill>
              </a:rPr>
              <a:t>500</a:t>
            </a:r>
            <a:r>
              <a:rPr lang="en-GB" dirty="0">
                <a:solidFill>
                  <a:srgbClr val="CC7832"/>
                </a:solidFill>
              </a:rPr>
              <a:t>, </a:t>
            </a:r>
            <a:r>
              <a:rPr lang="en-GB" dirty="0" err="1">
                <a:solidFill>
                  <a:srgbClr val="AA4926"/>
                </a:solidFill>
              </a:rPr>
              <a:t>batch_size</a:t>
            </a:r>
            <a:r>
              <a:rPr lang="en-GB" dirty="0"/>
              <a:t>=</a:t>
            </a:r>
            <a:r>
              <a:rPr lang="en-GB" dirty="0">
                <a:solidFill>
                  <a:srgbClr val="6897BB"/>
                </a:solidFill>
              </a:rPr>
              <a:t>32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    </a:t>
            </a:r>
            <a:r>
              <a:rPr lang="en-GB" dirty="0" err="1"/>
              <a:t>durations.append</a:t>
            </a:r>
            <a:r>
              <a:rPr lang="en-GB" dirty="0"/>
              <a:t>(timer() - start)</a:t>
            </a:r>
            <a:br>
              <a:rPr lang="en-GB" dirty="0"/>
            </a:br>
            <a:br>
              <a:rPr lang="en-GB" dirty="0"/>
            </a:br>
            <a:r>
              <a:rPr lang="en-GB" dirty="0">
                <a:solidFill>
                  <a:srgbClr val="8888C6"/>
                </a:solidFill>
              </a:rPr>
              <a:t>print</a:t>
            </a:r>
            <a:r>
              <a:rPr lang="en-GB" dirty="0"/>
              <a:t>(</a:t>
            </a:r>
            <a:r>
              <a:rPr lang="en-GB" dirty="0" err="1">
                <a:solidFill>
                  <a:srgbClr val="6A8759"/>
                </a:solidFill>
              </a:rPr>
              <a:t>f"tf.version.VERSION</a:t>
            </a:r>
            <a:r>
              <a:rPr lang="en-GB" dirty="0">
                <a:solidFill>
                  <a:srgbClr val="6A8759"/>
                </a:solidFill>
              </a:rPr>
              <a:t> = </a:t>
            </a:r>
            <a:r>
              <a:rPr lang="en-GB" dirty="0">
                <a:solidFill>
                  <a:srgbClr val="CC7832"/>
                </a:solidFill>
              </a:rPr>
              <a:t>{</a:t>
            </a:r>
            <a:r>
              <a:rPr lang="en-GB" dirty="0" err="1"/>
              <a:t>tf.version.VERSION</a:t>
            </a:r>
            <a:r>
              <a:rPr lang="en-GB" dirty="0">
                <a:solidFill>
                  <a:srgbClr val="CC7832"/>
                </a:solidFill>
              </a:rPr>
              <a:t>}</a:t>
            </a:r>
            <a:r>
              <a:rPr lang="en-GB" dirty="0">
                <a:solidFill>
                  <a:srgbClr val="6A8759"/>
                </a:solidFill>
              </a:rPr>
              <a:t>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olidFill>
                  <a:srgbClr val="8888C6"/>
                </a:solidFill>
              </a:rPr>
              <a:t>print</a:t>
            </a:r>
            <a:r>
              <a:rPr lang="en-GB" dirty="0"/>
              <a:t>(</a:t>
            </a:r>
            <a:r>
              <a:rPr lang="en-GB" dirty="0">
                <a:solidFill>
                  <a:srgbClr val="6A8759"/>
                </a:solidFill>
              </a:rPr>
              <a:t>f"tf.</a:t>
            </a:r>
            <a:r>
              <a:rPr lang="en-GB" dirty="0" err="1">
                <a:solidFill>
                  <a:srgbClr val="6A8759"/>
                </a:solidFill>
              </a:rPr>
              <a:t>keras</a:t>
            </a:r>
            <a:r>
              <a:rPr lang="en-GB" dirty="0">
                <a:solidFill>
                  <a:srgbClr val="6A8759"/>
                </a:solidFill>
              </a:rPr>
              <a:t>.__version__ = </a:t>
            </a:r>
            <a:r>
              <a:rPr lang="en-GB" dirty="0">
                <a:solidFill>
                  <a:srgbClr val="CC7832"/>
                </a:solidFill>
              </a:rPr>
              <a:t>{</a:t>
            </a:r>
            <a:r>
              <a:rPr lang="en-GB" dirty="0"/>
              <a:t>tf.</a:t>
            </a:r>
            <a:r>
              <a:rPr lang="en-GB" dirty="0" err="1"/>
              <a:t>keras</a:t>
            </a:r>
            <a:r>
              <a:rPr lang="en-GB" dirty="0"/>
              <a:t>.</a:t>
            </a:r>
            <a:r>
              <a:rPr lang="en-GB" dirty="0">
                <a:solidFill>
                  <a:srgbClr val="B200B2"/>
                </a:solidFill>
              </a:rPr>
              <a:t>__version__</a:t>
            </a:r>
            <a:r>
              <a:rPr lang="en-GB" dirty="0">
                <a:solidFill>
                  <a:srgbClr val="CC7832"/>
                </a:solidFill>
              </a:rPr>
              <a:t>}</a:t>
            </a:r>
            <a:r>
              <a:rPr lang="en-GB" dirty="0">
                <a:solidFill>
                  <a:srgbClr val="6A8759"/>
                </a:solidFill>
              </a:rPr>
              <a:t>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/>
              <a:t>devices = </a:t>
            </a:r>
            <a:r>
              <a:rPr lang="en-GB" dirty="0" err="1"/>
              <a:t>device_lib.list_local_devices</a:t>
            </a:r>
            <a:r>
              <a:rPr lang="en-GB" dirty="0"/>
              <a:t>()</a:t>
            </a:r>
            <a:br>
              <a:rPr lang="en-GB" dirty="0">
                <a:solidFill>
                  <a:srgbClr val="808080"/>
                </a:solidFill>
              </a:rPr>
            </a:br>
            <a:r>
              <a:rPr lang="en-GB" dirty="0">
                <a:solidFill>
                  <a:srgbClr val="8888C6"/>
                </a:solidFill>
              </a:rPr>
              <a:t>print</a:t>
            </a:r>
            <a:r>
              <a:rPr lang="en-GB" dirty="0"/>
              <a:t>(</a:t>
            </a:r>
            <a:r>
              <a:rPr lang="en-GB" dirty="0" err="1">
                <a:solidFill>
                  <a:srgbClr val="6A8759"/>
                </a:solidFill>
              </a:rPr>
              <a:t>f"devices</a:t>
            </a:r>
            <a:r>
              <a:rPr lang="en-GB" dirty="0">
                <a:solidFill>
                  <a:srgbClr val="6A8759"/>
                </a:solidFill>
              </a:rPr>
              <a:t> = </a:t>
            </a:r>
            <a:r>
              <a:rPr lang="en-GB" dirty="0">
                <a:solidFill>
                  <a:srgbClr val="CC7832"/>
                </a:solidFill>
              </a:rPr>
              <a:t>{</a:t>
            </a:r>
            <a:r>
              <a:rPr lang="en-GB" dirty="0"/>
              <a:t>[</a:t>
            </a:r>
            <a:r>
              <a:rPr lang="en-GB" dirty="0" err="1"/>
              <a:t>x.name</a:t>
            </a:r>
            <a:r>
              <a:rPr lang="en-GB" dirty="0"/>
              <a:t> </a:t>
            </a:r>
            <a:r>
              <a:rPr lang="en-GB" dirty="0">
                <a:solidFill>
                  <a:srgbClr val="CC7832"/>
                </a:solidFill>
              </a:rPr>
              <a:t>for </a:t>
            </a:r>
            <a:r>
              <a:rPr lang="en-GB" dirty="0"/>
              <a:t>x </a:t>
            </a:r>
            <a:r>
              <a:rPr lang="en-GB" dirty="0">
                <a:solidFill>
                  <a:srgbClr val="CC7832"/>
                </a:solidFill>
              </a:rPr>
              <a:t>in </a:t>
            </a:r>
            <a:r>
              <a:rPr lang="en-GB" dirty="0"/>
              <a:t>devices]</a:t>
            </a:r>
            <a:r>
              <a:rPr lang="en-GB" dirty="0">
                <a:solidFill>
                  <a:srgbClr val="CC7832"/>
                </a:solidFill>
              </a:rPr>
              <a:t>}</a:t>
            </a:r>
            <a:r>
              <a:rPr lang="en-GB" dirty="0">
                <a:solidFill>
                  <a:srgbClr val="6A8759"/>
                </a:solidFill>
              </a:rPr>
              <a:t>"</a:t>
            </a:r>
            <a:r>
              <a:rPr lang="en-GB" dirty="0"/>
              <a:t>)</a:t>
            </a:r>
            <a:br>
              <a:rPr lang="en-GB" dirty="0"/>
            </a:br>
            <a:r>
              <a:rPr lang="en-GB" dirty="0">
                <a:solidFill>
                  <a:srgbClr val="8888C6"/>
                </a:solidFill>
              </a:rPr>
              <a:t>print</a:t>
            </a:r>
            <a:r>
              <a:rPr lang="en-GB" dirty="0"/>
              <a:t>(</a:t>
            </a:r>
            <a:r>
              <a:rPr lang="en-GB" dirty="0" err="1">
                <a:solidFill>
                  <a:srgbClr val="6A8759"/>
                </a:solidFill>
              </a:rPr>
              <a:t>f"model.fit</a:t>
            </a:r>
            <a:r>
              <a:rPr lang="en-GB" dirty="0">
                <a:solidFill>
                  <a:srgbClr val="6A8759"/>
                </a:solidFill>
              </a:rPr>
              <a:t> durations: </a:t>
            </a:r>
            <a:r>
              <a:rPr lang="en-GB" dirty="0">
                <a:solidFill>
                  <a:srgbClr val="CC7832"/>
                </a:solidFill>
              </a:rPr>
              <a:t>{</a:t>
            </a:r>
            <a:r>
              <a:rPr lang="en-GB" dirty="0"/>
              <a:t>durations</a:t>
            </a:r>
            <a:r>
              <a:rPr lang="en-GB" dirty="0">
                <a:solidFill>
                  <a:srgbClr val="CC7832"/>
                </a:solidFill>
              </a:rPr>
              <a:t>}</a:t>
            </a:r>
            <a:r>
              <a:rPr lang="en-GB" dirty="0">
                <a:solidFill>
                  <a:srgbClr val="6A8759"/>
                </a:solidFill>
              </a:rPr>
              <a:t>"</a:t>
            </a:r>
            <a:r>
              <a:rPr lang="en-GB" dirty="0"/>
              <a:t>)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478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B93F1871-374D-8040-83AD-0BE4B069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7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F3D0CB1-27F7-C545-98BA-35936759761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TF1 vs TF2 Performance test</a:t>
            </a:r>
            <a:endParaRPr lang="ru-RU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EF84D-3B9C-294D-9874-621A935C44BC}"/>
              </a:ext>
            </a:extLst>
          </p:cNvPr>
          <p:cNvSpPr/>
          <p:nvPr/>
        </p:nvSpPr>
        <p:spPr>
          <a:xfrm>
            <a:off x="227013" y="5683858"/>
            <a:ext cx="11028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Performance increased</a:t>
            </a:r>
            <a:r>
              <a:rPr lang="ru-RU" sz="2800" b="1" dirty="0"/>
              <a:t> </a:t>
            </a:r>
            <a:r>
              <a:rPr lang="en-US" sz="2800" b="1" dirty="0"/>
              <a:t>by </a:t>
            </a:r>
            <a:r>
              <a:rPr lang="en-GB" sz="2800" b="1" dirty="0"/>
              <a:t>37% in average </a:t>
            </a:r>
            <a:endParaRPr lang="ru-RU" sz="28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2AB99D-9D07-934E-AD62-B50C6F1A7B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1610432"/>
              </p:ext>
            </p:extLst>
          </p:nvPr>
        </p:nvGraphicFramePr>
        <p:xfrm>
          <a:off x="227011" y="1484313"/>
          <a:ext cx="11778942" cy="40792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6132">
                  <a:extLst>
                    <a:ext uri="{9D8B030D-6E8A-4147-A177-3AD203B41FA5}">
                      <a16:colId xmlns:a16="http://schemas.microsoft.com/office/drawing/2014/main" val="2505563357"/>
                    </a:ext>
                  </a:extLst>
                </a:gridCol>
                <a:gridCol w="5427023">
                  <a:extLst>
                    <a:ext uri="{9D8B030D-6E8A-4147-A177-3AD203B41FA5}">
                      <a16:colId xmlns:a16="http://schemas.microsoft.com/office/drawing/2014/main" val="4097682941"/>
                    </a:ext>
                  </a:extLst>
                </a:gridCol>
                <a:gridCol w="5925787">
                  <a:extLst>
                    <a:ext uri="{9D8B030D-6E8A-4147-A177-3AD203B41FA5}">
                      <a16:colId xmlns:a16="http://schemas.microsoft.com/office/drawing/2014/main" val="33606091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chemeClr val="tx1"/>
                          </a:solidFill>
                        </a:rPr>
                        <a:t>№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TF 1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st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version, time,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TF 2</a:t>
                      </a:r>
                      <a:r>
                        <a:rPr lang="en-US" baseline="30000" dirty="0">
                          <a:solidFill>
                            <a:schemeClr val="tx1"/>
                          </a:solidFill>
                        </a:rPr>
                        <a:t>nd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version, time, s</a:t>
                      </a:r>
                      <a:endParaRPr lang="ru-RU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25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23.48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15.53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7992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23.43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14.87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0965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23.25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14.65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23.71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14.73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546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23.54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14.68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584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24.017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14.67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98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23.43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15.11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97327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24.08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14.71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9425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23.67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15.54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562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23.94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effectLst/>
                        </a:rPr>
                        <a:t>14.38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799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5581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A68BD-42D2-384F-9E18-2B4FAF49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to upgrade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6E83BF-5255-0349-936F-60839608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7013" y="1449388"/>
            <a:ext cx="11126787" cy="4727575"/>
          </a:xfrm>
        </p:spPr>
        <p:txBody>
          <a:bodyPr>
            <a:normAutofit/>
          </a:bodyPr>
          <a:lstStyle/>
          <a:p>
            <a:r>
              <a:rPr lang="en-GB" dirty="0"/>
              <a:t>Performance</a:t>
            </a:r>
            <a:endParaRPr lang="en-US" dirty="0"/>
          </a:p>
          <a:p>
            <a:r>
              <a:rPr lang="en-US" dirty="0"/>
              <a:t>Multiple platforms (GPU/CPU)</a:t>
            </a:r>
          </a:p>
          <a:p>
            <a:r>
              <a:rPr lang="en-US" dirty="0"/>
              <a:t>One way to create model and control it</a:t>
            </a:r>
          </a:p>
          <a:p>
            <a:r>
              <a:rPr lang="en-GB" dirty="0"/>
              <a:t>TF 2.0 is a beginner’s paradise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(In conclusion)</a:t>
            </a:r>
          </a:p>
          <a:p>
            <a:r>
              <a:rPr lang="en-GB" b="1" dirty="0"/>
              <a:t>New projects most likely will start on 2</a:t>
            </a:r>
            <a:r>
              <a:rPr lang="en-GB" b="1" baseline="30000" dirty="0"/>
              <a:t>nd</a:t>
            </a:r>
            <a:r>
              <a:rPr lang="en-GB" b="1" dirty="0"/>
              <a:t> version of TensorFlow</a:t>
            </a:r>
          </a:p>
          <a:p>
            <a:r>
              <a:rPr lang="en-GB" b="1" dirty="0"/>
              <a:t>Old projects will be upgraded to 2</a:t>
            </a:r>
            <a:r>
              <a:rPr lang="en-GB" b="1" baseline="30000" dirty="0"/>
              <a:t>nd</a:t>
            </a:r>
            <a:r>
              <a:rPr lang="en-GB" b="1" dirty="0"/>
              <a:t> version of TensorFlow</a:t>
            </a:r>
          </a:p>
          <a:p>
            <a:r>
              <a:rPr lang="en-GB" b="1" dirty="0"/>
              <a:t>TensorFlow 1</a:t>
            </a:r>
            <a:r>
              <a:rPr lang="en-GB" b="1" baseline="30000" dirty="0"/>
              <a:t>st</a:t>
            </a:r>
            <a:r>
              <a:rPr lang="en-GB" b="1" dirty="0"/>
              <a:t> version will be eventually deprecated</a:t>
            </a:r>
          </a:p>
          <a:p>
            <a:endParaRPr lang="ru-R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209D43-6E57-894A-8813-50AA066B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8</a:t>
            </a:fld>
            <a:r>
              <a:rPr lang="en-US" dirty="0"/>
              <a:t> /25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3379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CE97D-9081-9B4F-AD07-FB6CE3167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TensorFlow has just gone full Keras</a:t>
            </a:r>
            <a:endParaRPr lang="en-US" sz="4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23B68-01B4-6946-B559-29D6F8F92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0D4597-A89C-0343-AD09-37298E65E4DD}" type="slidenum">
              <a:rPr lang="ru-RU" smtClean="0"/>
              <a:t>9</a:t>
            </a:fld>
            <a:r>
              <a:rPr lang="en-US" dirty="0"/>
              <a:t> /25</a:t>
            </a:r>
            <a:endParaRPr lang="ru-RU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CD239F-6688-5145-AE34-43BAF4A36DF3}"/>
              </a:ext>
            </a:extLst>
          </p:cNvPr>
          <p:cNvSpPr txBox="1"/>
          <p:nvPr/>
        </p:nvSpPr>
        <p:spPr>
          <a:xfrm>
            <a:off x="227013" y="5842750"/>
            <a:ext cx="74158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TF1 gives u access to the operations in the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TF2 gives u access only to layers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1DFB0-C98A-5242-A0EF-1B2CB53D2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367" y="3942669"/>
            <a:ext cx="2701152" cy="16485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96830F-585E-DA47-8AE0-3C7E89908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18" y="2440095"/>
            <a:ext cx="2578817" cy="15738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C2B4A6-866D-CB4F-9369-0B8776ABE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42" y="1484313"/>
            <a:ext cx="1549916" cy="95578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9A84728-6ECB-414F-8DB9-25B368046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886" y="1484313"/>
            <a:ext cx="4169374" cy="30528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B2F358E-6794-9C4A-B9CD-556034B4DF88}"/>
              </a:ext>
            </a:extLst>
          </p:cNvPr>
          <p:cNvSpPr txBox="1"/>
          <p:nvPr/>
        </p:nvSpPr>
        <p:spPr>
          <a:xfrm>
            <a:off x="241299" y="5492925"/>
            <a:ext cx="11441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	Figure:</a:t>
            </a:r>
            <a:r>
              <a:rPr lang="ru-RU" dirty="0"/>
              <a:t> </a:t>
            </a:r>
            <a:r>
              <a:rPr lang="en-US" dirty="0"/>
              <a:t>Graph of the part of neural network TF1 </a:t>
            </a:r>
            <a:r>
              <a:rPr lang="en-GB" dirty="0"/>
              <a:t>		    Figure:</a:t>
            </a:r>
            <a:r>
              <a:rPr lang="ru-RU" dirty="0"/>
              <a:t> </a:t>
            </a:r>
            <a:r>
              <a:rPr lang="en-US" dirty="0"/>
              <a:t>Graph of the part of neural network </a:t>
            </a:r>
            <a:r>
              <a:rPr lang="en-GB" dirty="0"/>
              <a:t>TF2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7297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1485</TotalTime>
  <Words>1898</Words>
  <Application>Microsoft Macintosh PowerPoint</Application>
  <PresentationFormat>Widescreen</PresentationFormat>
  <Paragraphs>281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inherit</vt:lpstr>
      <vt:lpstr>STIXGeneral</vt:lpstr>
      <vt:lpstr>STIXGeneral-Italic</vt:lpstr>
      <vt:lpstr>Times New Roman</vt:lpstr>
      <vt:lpstr>Office Theme</vt:lpstr>
      <vt:lpstr>Fault injection framework for TensorFlow 2  </vt:lpstr>
      <vt:lpstr>Tasks</vt:lpstr>
      <vt:lpstr>Tensorflow v1</vt:lpstr>
      <vt:lpstr>Keras</vt:lpstr>
      <vt:lpstr>Tensorflow 2</vt:lpstr>
      <vt:lpstr>PowerPoint Presentation</vt:lpstr>
      <vt:lpstr>PowerPoint Presentation</vt:lpstr>
      <vt:lpstr>Reasons to upgrade</vt:lpstr>
      <vt:lpstr>TensorFlow has just gone full Keras</vt:lpstr>
      <vt:lpstr>Layers of NN</vt:lpstr>
      <vt:lpstr>How it works</vt:lpstr>
      <vt:lpstr>Architecture</vt:lpstr>
      <vt:lpstr>InjectTF2 class diagram</vt:lpstr>
      <vt:lpstr>Config file</vt:lpstr>
      <vt:lpstr>Input dataset</vt:lpstr>
      <vt:lpstr>Previous NN model</vt:lpstr>
      <vt:lpstr>New neural network</vt:lpstr>
      <vt:lpstr>New neural network</vt:lpstr>
      <vt:lpstr>Fault injection experiment</vt:lpstr>
      <vt:lpstr>Results</vt:lpstr>
      <vt:lpstr>Results</vt:lpstr>
      <vt:lpstr>Results</vt:lpstr>
      <vt:lpstr>Results</vt:lpstr>
      <vt:lpstr>Conclusions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injection framework for TensorFlow 2.0  </dc:title>
  <dc:creator>Эмиль Р Валиев</dc:creator>
  <cp:lastModifiedBy>Эмиль Р Валиев</cp:lastModifiedBy>
  <cp:revision>61</cp:revision>
  <dcterms:created xsi:type="dcterms:W3CDTF">2019-11-25T08:49:06Z</dcterms:created>
  <dcterms:modified xsi:type="dcterms:W3CDTF">2019-12-12T15:07:48Z</dcterms:modified>
</cp:coreProperties>
</file>